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65" r:id="rId5"/>
    <p:sldId id="264" r:id="rId6"/>
    <p:sldId id="259" r:id="rId7"/>
    <p:sldId id="267" r:id="rId8"/>
    <p:sldId id="266" r:id="rId9"/>
    <p:sldId id="261" r:id="rId10"/>
    <p:sldId id="260" r:id="rId11"/>
    <p:sldId id="268" r:id="rId12"/>
    <p:sldId id="258" r:id="rId13"/>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FDE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72"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AAE2FC-5C1F-48F9-9A96-7AE083177513}"/>
              </a:ext>
            </a:extLst>
          </p:cNvPr>
          <p:cNvSpPr>
            <a:spLocks noGrp="1"/>
          </p:cNvSpPr>
          <p:nvPr>
            <p:ph type="dt" sz="half" idx="10"/>
          </p:nvPr>
        </p:nvSpPr>
        <p:spPr/>
        <p:txBody>
          <a:bodyPr/>
          <a:lstStyle>
            <a:lvl1pPr>
              <a:defRPr/>
            </a:lvl1pPr>
          </a:lstStyle>
          <a:p>
            <a:pPr>
              <a:defRPr/>
            </a:pPr>
            <a:fld id="{51AE1443-237D-4108-AC9F-ABEE8179BEFB}" type="datetimeFigureOut">
              <a:rPr lang="en-GB"/>
              <a:pPr>
                <a:defRPr/>
              </a:pPr>
              <a:t>08/07/2020</a:t>
            </a:fld>
            <a:endParaRPr lang="en-GB"/>
          </a:p>
        </p:txBody>
      </p:sp>
      <p:sp>
        <p:nvSpPr>
          <p:cNvPr id="5" name="Footer Placeholder 4">
            <a:extLst>
              <a:ext uri="{FF2B5EF4-FFF2-40B4-BE49-F238E27FC236}">
                <a16:creationId xmlns:a16="http://schemas.microsoft.com/office/drawing/2014/main" id="{BAE6CB35-56BA-45B9-AD84-2591CD29371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946FC82-9B3E-4C4E-A25B-359A4BD09B19}"/>
              </a:ext>
            </a:extLst>
          </p:cNvPr>
          <p:cNvSpPr>
            <a:spLocks noGrp="1"/>
          </p:cNvSpPr>
          <p:nvPr>
            <p:ph type="sldNum" sz="quarter" idx="12"/>
          </p:nvPr>
        </p:nvSpPr>
        <p:spPr/>
        <p:txBody>
          <a:bodyPr/>
          <a:lstStyle>
            <a:lvl1pPr>
              <a:defRPr/>
            </a:lvl1pPr>
          </a:lstStyle>
          <a:p>
            <a:fld id="{EA4FEC83-DDCA-4FA7-AD73-5DCC0903D7C4}" type="slidenum">
              <a:rPr lang="en-GB" altLang="en-US"/>
              <a:pPr/>
              <a:t>‹#›</a:t>
            </a:fld>
            <a:endParaRPr lang="en-GB" altLang="en-US"/>
          </a:p>
        </p:txBody>
      </p:sp>
    </p:spTree>
    <p:extLst>
      <p:ext uri="{BB962C8B-B14F-4D97-AF65-F5344CB8AC3E}">
        <p14:creationId xmlns:p14="http://schemas.microsoft.com/office/powerpoint/2010/main" val="377230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A33685-40B6-4EDC-B25E-B5A818745D76}"/>
              </a:ext>
            </a:extLst>
          </p:cNvPr>
          <p:cNvSpPr>
            <a:spLocks noGrp="1"/>
          </p:cNvSpPr>
          <p:nvPr>
            <p:ph type="dt" sz="half" idx="10"/>
          </p:nvPr>
        </p:nvSpPr>
        <p:spPr/>
        <p:txBody>
          <a:bodyPr/>
          <a:lstStyle>
            <a:lvl1pPr>
              <a:defRPr/>
            </a:lvl1pPr>
          </a:lstStyle>
          <a:p>
            <a:pPr>
              <a:defRPr/>
            </a:pPr>
            <a:fld id="{E29048FC-6006-4071-AD68-8AF9F3C6B7AA}" type="datetimeFigureOut">
              <a:rPr lang="en-GB"/>
              <a:pPr>
                <a:defRPr/>
              </a:pPr>
              <a:t>08/07/2020</a:t>
            </a:fld>
            <a:endParaRPr lang="en-GB"/>
          </a:p>
        </p:txBody>
      </p:sp>
      <p:sp>
        <p:nvSpPr>
          <p:cNvPr id="5" name="Footer Placeholder 4">
            <a:extLst>
              <a:ext uri="{FF2B5EF4-FFF2-40B4-BE49-F238E27FC236}">
                <a16:creationId xmlns:a16="http://schemas.microsoft.com/office/drawing/2014/main" id="{672DF447-38CF-4E75-943C-06090DC9E96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3360572-7875-4CA6-97D2-4208820E2725}"/>
              </a:ext>
            </a:extLst>
          </p:cNvPr>
          <p:cNvSpPr>
            <a:spLocks noGrp="1"/>
          </p:cNvSpPr>
          <p:nvPr>
            <p:ph type="sldNum" sz="quarter" idx="12"/>
          </p:nvPr>
        </p:nvSpPr>
        <p:spPr/>
        <p:txBody>
          <a:bodyPr/>
          <a:lstStyle>
            <a:lvl1pPr>
              <a:defRPr/>
            </a:lvl1pPr>
          </a:lstStyle>
          <a:p>
            <a:fld id="{FFB846F2-3B24-4F3C-9945-1E97F5D3383C}" type="slidenum">
              <a:rPr lang="en-GB" altLang="en-US"/>
              <a:pPr/>
              <a:t>‹#›</a:t>
            </a:fld>
            <a:endParaRPr lang="en-GB" altLang="en-US"/>
          </a:p>
        </p:txBody>
      </p:sp>
    </p:spTree>
    <p:extLst>
      <p:ext uri="{BB962C8B-B14F-4D97-AF65-F5344CB8AC3E}">
        <p14:creationId xmlns:p14="http://schemas.microsoft.com/office/powerpoint/2010/main" val="1286290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D445A-E20D-4ED5-8ACA-5F9DABD32554}"/>
              </a:ext>
            </a:extLst>
          </p:cNvPr>
          <p:cNvSpPr>
            <a:spLocks noGrp="1"/>
          </p:cNvSpPr>
          <p:nvPr>
            <p:ph type="dt" sz="half" idx="10"/>
          </p:nvPr>
        </p:nvSpPr>
        <p:spPr/>
        <p:txBody>
          <a:bodyPr/>
          <a:lstStyle>
            <a:lvl1pPr>
              <a:defRPr/>
            </a:lvl1pPr>
          </a:lstStyle>
          <a:p>
            <a:pPr>
              <a:defRPr/>
            </a:pPr>
            <a:fld id="{6FD5BAF0-778F-42D2-BBCA-7E9D62A132F3}" type="datetimeFigureOut">
              <a:rPr lang="en-GB"/>
              <a:pPr>
                <a:defRPr/>
              </a:pPr>
              <a:t>08/07/2020</a:t>
            </a:fld>
            <a:endParaRPr lang="en-GB"/>
          </a:p>
        </p:txBody>
      </p:sp>
      <p:sp>
        <p:nvSpPr>
          <p:cNvPr id="5" name="Footer Placeholder 4">
            <a:extLst>
              <a:ext uri="{FF2B5EF4-FFF2-40B4-BE49-F238E27FC236}">
                <a16:creationId xmlns:a16="http://schemas.microsoft.com/office/drawing/2014/main" id="{FCFDB817-BC5B-48D7-8A0E-A257888A88A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7785EBE-4C82-45AB-9B97-BC5A3459D08A}"/>
              </a:ext>
            </a:extLst>
          </p:cNvPr>
          <p:cNvSpPr>
            <a:spLocks noGrp="1"/>
          </p:cNvSpPr>
          <p:nvPr>
            <p:ph type="sldNum" sz="quarter" idx="12"/>
          </p:nvPr>
        </p:nvSpPr>
        <p:spPr/>
        <p:txBody>
          <a:bodyPr/>
          <a:lstStyle>
            <a:lvl1pPr>
              <a:defRPr/>
            </a:lvl1pPr>
          </a:lstStyle>
          <a:p>
            <a:fld id="{2C44C1E6-E06F-40C4-B1A0-1A4E423A0B58}" type="slidenum">
              <a:rPr lang="en-GB" altLang="en-US"/>
              <a:pPr/>
              <a:t>‹#›</a:t>
            </a:fld>
            <a:endParaRPr lang="en-GB" altLang="en-US"/>
          </a:p>
        </p:txBody>
      </p:sp>
    </p:spTree>
    <p:extLst>
      <p:ext uri="{BB962C8B-B14F-4D97-AF65-F5344CB8AC3E}">
        <p14:creationId xmlns:p14="http://schemas.microsoft.com/office/powerpoint/2010/main" val="356062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C84951-E2F0-4C15-B635-F9C64CE8012E}"/>
              </a:ext>
            </a:extLst>
          </p:cNvPr>
          <p:cNvSpPr>
            <a:spLocks noGrp="1"/>
          </p:cNvSpPr>
          <p:nvPr>
            <p:ph type="dt" sz="half" idx="10"/>
          </p:nvPr>
        </p:nvSpPr>
        <p:spPr/>
        <p:txBody>
          <a:bodyPr/>
          <a:lstStyle>
            <a:lvl1pPr>
              <a:defRPr/>
            </a:lvl1pPr>
          </a:lstStyle>
          <a:p>
            <a:pPr>
              <a:defRPr/>
            </a:pPr>
            <a:fld id="{8B812512-AFCE-4D74-80A8-3A322B0620E8}" type="datetimeFigureOut">
              <a:rPr lang="en-GB"/>
              <a:pPr>
                <a:defRPr/>
              </a:pPr>
              <a:t>08/07/2020</a:t>
            </a:fld>
            <a:endParaRPr lang="en-GB"/>
          </a:p>
        </p:txBody>
      </p:sp>
      <p:sp>
        <p:nvSpPr>
          <p:cNvPr id="5" name="Footer Placeholder 4">
            <a:extLst>
              <a:ext uri="{FF2B5EF4-FFF2-40B4-BE49-F238E27FC236}">
                <a16:creationId xmlns:a16="http://schemas.microsoft.com/office/drawing/2014/main" id="{B752EA89-9D25-4B9D-A621-01FAA962F39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024DBA2-EE39-479A-9740-B6BFA70D3C5A}"/>
              </a:ext>
            </a:extLst>
          </p:cNvPr>
          <p:cNvSpPr>
            <a:spLocks noGrp="1"/>
          </p:cNvSpPr>
          <p:nvPr>
            <p:ph type="sldNum" sz="quarter" idx="12"/>
          </p:nvPr>
        </p:nvSpPr>
        <p:spPr/>
        <p:txBody>
          <a:bodyPr/>
          <a:lstStyle>
            <a:lvl1pPr>
              <a:defRPr/>
            </a:lvl1pPr>
          </a:lstStyle>
          <a:p>
            <a:fld id="{4AEEEE3B-1B57-4FFA-844F-4EC119D27665}" type="slidenum">
              <a:rPr lang="en-GB" altLang="en-US"/>
              <a:pPr/>
              <a:t>‹#›</a:t>
            </a:fld>
            <a:endParaRPr lang="en-GB" altLang="en-US"/>
          </a:p>
        </p:txBody>
      </p:sp>
    </p:spTree>
    <p:extLst>
      <p:ext uri="{BB962C8B-B14F-4D97-AF65-F5344CB8AC3E}">
        <p14:creationId xmlns:p14="http://schemas.microsoft.com/office/powerpoint/2010/main" val="219977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DA9971-80AB-42B4-A956-2A7E27974A02}"/>
              </a:ext>
            </a:extLst>
          </p:cNvPr>
          <p:cNvSpPr>
            <a:spLocks noGrp="1"/>
          </p:cNvSpPr>
          <p:nvPr>
            <p:ph type="dt" sz="half" idx="10"/>
          </p:nvPr>
        </p:nvSpPr>
        <p:spPr/>
        <p:txBody>
          <a:bodyPr/>
          <a:lstStyle>
            <a:lvl1pPr>
              <a:defRPr/>
            </a:lvl1pPr>
          </a:lstStyle>
          <a:p>
            <a:pPr>
              <a:defRPr/>
            </a:pPr>
            <a:fld id="{EEE3763B-8F23-46F1-9AA4-3E68512F6099}" type="datetimeFigureOut">
              <a:rPr lang="en-GB"/>
              <a:pPr>
                <a:defRPr/>
              </a:pPr>
              <a:t>08/07/2020</a:t>
            </a:fld>
            <a:endParaRPr lang="en-GB"/>
          </a:p>
        </p:txBody>
      </p:sp>
      <p:sp>
        <p:nvSpPr>
          <p:cNvPr id="5" name="Footer Placeholder 4">
            <a:extLst>
              <a:ext uri="{FF2B5EF4-FFF2-40B4-BE49-F238E27FC236}">
                <a16:creationId xmlns:a16="http://schemas.microsoft.com/office/drawing/2014/main" id="{0140FCC5-BAB6-4F9B-B138-7CB70B8BEC9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C0F4A03-A137-4784-8597-7909F66C9D83}"/>
              </a:ext>
            </a:extLst>
          </p:cNvPr>
          <p:cNvSpPr>
            <a:spLocks noGrp="1"/>
          </p:cNvSpPr>
          <p:nvPr>
            <p:ph type="sldNum" sz="quarter" idx="12"/>
          </p:nvPr>
        </p:nvSpPr>
        <p:spPr/>
        <p:txBody>
          <a:bodyPr/>
          <a:lstStyle>
            <a:lvl1pPr>
              <a:defRPr/>
            </a:lvl1pPr>
          </a:lstStyle>
          <a:p>
            <a:fld id="{1C6DC0DF-52B6-4369-A641-C48BD056AD83}" type="slidenum">
              <a:rPr lang="en-GB" altLang="en-US"/>
              <a:pPr/>
              <a:t>‹#›</a:t>
            </a:fld>
            <a:endParaRPr lang="en-GB" altLang="en-US"/>
          </a:p>
        </p:txBody>
      </p:sp>
    </p:spTree>
    <p:extLst>
      <p:ext uri="{BB962C8B-B14F-4D97-AF65-F5344CB8AC3E}">
        <p14:creationId xmlns:p14="http://schemas.microsoft.com/office/powerpoint/2010/main" val="292278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9C1B04A-C66E-4D30-A2B8-50C59FEA08D8}"/>
              </a:ext>
            </a:extLst>
          </p:cNvPr>
          <p:cNvSpPr>
            <a:spLocks noGrp="1"/>
          </p:cNvSpPr>
          <p:nvPr>
            <p:ph type="dt" sz="half" idx="10"/>
          </p:nvPr>
        </p:nvSpPr>
        <p:spPr/>
        <p:txBody>
          <a:bodyPr/>
          <a:lstStyle>
            <a:lvl1pPr>
              <a:defRPr/>
            </a:lvl1pPr>
          </a:lstStyle>
          <a:p>
            <a:pPr>
              <a:defRPr/>
            </a:pPr>
            <a:fld id="{2DE2AA5D-995B-4F86-B2D1-D2CBB40D3E74}" type="datetimeFigureOut">
              <a:rPr lang="en-GB"/>
              <a:pPr>
                <a:defRPr/>
              </a:pPr>
              <a:t>08/07/2020</a:t>
            </a:fld>
            <a:endParaRPr lang="en-GB"/>
          </a:p>
        </p:txBody>
      </p:sp>
      <p:sp>
        <p:nvSpPr>
          <p:cNvPr id="6" name="Footer Placeholder 4">
            <a:extLst>
              <a:ext uri="{FF2B5EF4-FFF2-40B4-BE49-F238E27FC236}">
                <a16:creationId xmlns:a16="http://schemas.microsoft.com/office/drawing/2014/main" id="{6AB04F45-D31B-4B3D-91AF-DC489799089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D62494A-0DC0-4604-A32A-B942F465D9F3}"/>
              </a:ext>
            </a:extLst>
          </p:cNvPr>
          <p:cNvSpPr>
            <a:spLocks noGrp="1"/>
          </p:cNvSpPr>
          <p:nvPr>
            <p:ph type="sldNum" sz="quarter" idx="12"/>
          </p:nvPr>
        </p:nvSpPr>
        <p:spPr/>
        <p:txBody>
          <a:bodyPr/>
          <a:lstStyle>
            <a:lvl1pPr>
              <a:defRPr/>
            </a:lvl1pPr>
          </a:lstStyle>
          <a:p>
            <a:fld id="{514ED03D-CC16-43F6-851B-07291032EE58}" type="slidenum">
              <a:rPr lang="en-GB" altLang="en-US"/>
              <a:pPr/>
              <a:t>‹#›</a:t>
            </a:fld>
            <a:endParaRPr lang="en-GB" altLang="en-US"/>
          </a:p>
        </p:txBody>
      </p:sp>
    </p:spTree>
    <p:extLst>
      <p:ext uri="{BB962C8B-B14F-4D97-AF65-F5344CB8AC3E}">
        <p14:creationId xmlns:p14="http://schemas.microsoft.com/office/powerpoint/2010/main" val="347572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9B82438-89B7-480D-BF64-A00C8DADD6AC}"/>
              </a:ext>
            </a:extLst>
          </p:cNvPr>
          <p:cNvSpPr>
            <a:spLocks noGrp="1"/>
          </p:cNvSpPr>
          <p:nvPr>
            <p:ph type="dt" sz="half" idx="10"/>
          </p:nvPr>
        </p:nvSpPr>
        <p:spPr/>
        <p:txBody>
          <a:bodyPr/>
          <a:lstStyle>
            <a:lvl1pPr>
              <a:defRPr/>
            </a:lvl1pPr>
          </a:lstStyle>
          <a:p>
            <a:pPr>
              <a:defRPr/>
            </a:pPr>
            <a:fld id="{5E5A38C6-30DC-45E5-AB6B-47FF6FBB6DE5}" type="datetimeFigureOut">
              <a:rPr lang="en-GB"/>
              <a:pPr>
                <a:defRPr/>
              </a:pPr>
              <a:t>08/07/2020</a:t>
            </a:fld>
            <a:endParaRPr lang="en-GB"/>
          </a:p>
        </p:txBody>
      </p:sp>
      <p:sp>
        <p:nvSpPr>
          <p:cNvPr id="8" name="Footer Placeholder 4">
            <a:extLst>
              <a:ext uri="{FF2B5EF4-FFF2-40B4-BE49-F238E27FC236}">
                <a16:creationId xmlns:a16="http://schemas.microsoft.com/office/drawing/2014/main" id="{F9A6E5EF-9C38-469F-80AD-4C466060263C}"/>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55B132E5-0055-4DEF-82AB-3395B2FE660E}"/>
              </a:ext>
            </a:extLst>
          </p:cNvPr>
          <p:cNvSpPr>
            <a:spLocks noGrp="1"/>
          </p:cNvSpPr>
          <p:nvPr>
            <p:ph type="sldNum" sz="quarter" idx="12"/>
          </p:nvPr>
        </p:nvSpPr>
        <p:spPr/>
        <p:txBody>
          <a:bodyPr/>
          <a:lstStyle>
            <a:lvl1pPr>
              <a:defRPr/>
            </a:lvl1pPr>
          </a:lstStyle>
          <a:p>
            <a:fld id="{BA74D99A-F831-4C9D-A4DD-3AEE36CE84B6}" type="slidenum">
              <a:rPr lang="en-GB" altLang="en-US"/>
              <a:pPr/>
              <a:t>‹#›</a:t>
            </a:fld>
            <a:endParaRPr lang="en-GB" altLang="en-US"/>
          </a:p>
        </p:txBody>
      </p:sp>
    </p:spTree>
    <p:extLst>
      <p:ext uri="{BB962C8B-B14F-4D97-AF65-F5344CB8AC3E}">
        <p14:creationId xmlns:p14="http://schemas.microsoft.com/office/powerpoint/2010/main" val="2285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98F8E58-4DE5-4D32-8092-9C726A908DBB}"/>
              </a:ext>
            </a:extLst>
          </p:cNvPr>
          <p:cNvSpPr>
            <a:spLocks noGrp="1"/>
          </p:cNvSpPr>
          <p:nvPr>
            <p:ph type="dt" sz="half" idx="10"/>
          </p:nvPr>
        </p:nvSpPr>
        <p:spPr/>
        <p:txBody>
          <a:bodyPr/>
          <a:lstStyle>
            <a:lvl1pPr>
              <a:defRPr/>
            </a:lvl1pPr>
          </a:lstStyle>
          <a:p>
            <a:pPr>
              <a:defRPr/>
            </a:pPr>
            <a:fld id="{132B5D58-FF8F-474D-ACD8-C90957517E0F}" type="datetimeFigureOut">
              <a:rPr lang="en-GB"/>
              <a:pPr>
                <a:defRPr/>
              </a:pPr>
              <a:t>08/07/2020</a:t>
            </a:fld>
            <a:endParaRPr lang="en-GB"/>
          </a:p>
        </p:txBody>
      </p:sp>
      <p:sp>
        <p:nvSpPr>
          <p:cNvPr id="4" name="Footer Placeholder 4">
            <a:extLst>
              <a:ext uri="{FF2B5EF4-FFF2-40B4-BE49-F238E27FC236}">
                <a16:creationId xmlns:a16="http://schemas.microsoft.com/office/drawing/2014/main" id="{090A5135-3EC4-45C1-B23F-766AD40CCED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D4CF1C21-F242-45B3-BEC2-38F84CFB0DA1}"/>
              </a:ext>
            </a:extLst>
          </p:cNvPr>
          <p:cNvSpPr>
            <a:spLocks noGrp="1"/>
          </p:cNvSpPr>
          <p:nvPr>
            <p:ph type="sldNum" sz="quarter" idx="12"/>
          </p:nvPr>
        </p:nvSpPr>
        <p:spPr/>
        <p:txBody>
          <a:bodyPr/>
          <a:lstStyle>
            <a:lvl1pPr>
              <a:defRPr/>
            </a:lvl1pPr>
          </a:lstStyle>
          <a:p>
            <a:fld id="{2F89E294-2B96-43F8-99C6-8C32DF92914B}" type="slidenum">
              <a:rPr lang="en-GB" altLang="en-US"/>
              <a:pPr/>
              <a:t>‹#›</a:t>
            </a:fld>
            <a:endParaRPr lang="en-GB" altLang="en-US"/>
          </a:p>
        </p:txBody>
      </p:sp>
    </p:spTree>
    <p:extLst>
      <p:ext uri="{BB962C8B-B14F-4D97-AF65-F5344CB8AC3E}">
        <p14:creationId xmlns:p14="http://schemas.microsoft.com/office/powerpoint/2010/main" val="332294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1FF483-DC96-4118-807A-C1E8B5B1EBF0}"/>
              </a:ext>
            </a:extLst>
          </p:cNvPr>
          <p:cNvSpPr>
            <a:spLocks noGrp="1"/>
          </p:cNvSpPr>
          <p:nvPr>
            <p:ph type="dt" sz="half" idx="10"/>
          </p:nvPr>
        </p:nvSpPr>
        <p:spPr/>
        <p:txBody>
          <a:bodyPr/>
          <a:lstStyle>
            <a:lvl1pPr>
              <a:defRPr/>
            </a:lvl1pPr>
          </a:lstStyle>
          <a:p>
            <a:pPr>
              <a:defRPr/>
            </a:pPr>
            <a:fld id="{D7922827-B525-4B34-B2EB-76F64049AB6C}" type="datetimeFigureOut">
              <a:rPr lang="en-GB"/>
              <a:pPr>
                <a:defRPr/>
              </a:pPr>
              <a:t>08/07/2020</a:t>
            </a:fld>
            <a:endParaRPr lang="en-GB"/>
          </a:p>
        </p:txBody>
      </p:sp>
      <p:sp>
        <p:nvSpPr>
          <p:cNvPr id="3" name="Footer Placeholder 4">
            <a:extLst>
              <a:ext uri="{FF2B5EF4-FFF2-40B4-BE49-F238E27FC236}">
                <a16:creationId xmlns:a16="http://schemas.microsoft.com/office/drawing/2014/main" id="{26BBAE14-29DE-42E6-B289-66D89B66689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E78F8C0B-C6FE-4F36-9807-312E5AC4A04A}"/>
              </a:ext>
            </a:extLst>
          </p:cNvPr>
          <p:cNvSpPr>
            <a:spLocks noGrp="1"/>
          </p:cNvSpPr>
          <p:nvPr>
            <p:ph type="sldNum" sz="quarter" idx="12"/>
          </p:nvPr>
        </p:nvSpPr>
        <p:spPr/>
        <p:txBody>
          <a:bodyPr/>
          <a:lstStyle>
            <a:lvl1pPr>
              <a:defRPr/>
            </a:lvl1pPr>
          </a:lstStyle>
          <a:p>
            <a:fld id="{6B0252C2-2D6F-4809-B02C-F5C3F8B98487}" type="slidenum">
              <a:rPr lang="en-GB" altLang="en-US"/>
              <a:pPr/>
              <a:t>‹#›</a:t>
            </a:fld>
            <a:endParaRPr lang="en-GB" altLang="en-US"/>
          </a:p>
        </p:txBody>
      </p:sp>
    </p:spTree>
    <p:extLst>
      <p:ext uri="{BB962C8B-B14F-4D97-AF65-F5344CB8AC3E}">
        <p14:creationId xmlns:p14="http://schemas.microsoft.com/office/powerpoint/2010/main" val="18798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E6A9094-1576-467D-8325-A9BC84C259C9}"/>
              </a:ext>
            </a:extLst>
          </p:cNvPr>
          <p:cNvSpPr>
            <a:spLocks noGrp="1"/>
          </p:cNvSpPr>
          <p:nvPr>
            <p:ph type="dt" sz="half" idx="10"/>
          </p:nvPr>
        </p:nvSpPr>
        <p:spPr/>
        <p:txBody>
          <a:bodyPr/>
          <a:lstStyle>
            <a:lvl1pPr>
              <a:defRPr/>
            </a:lvl1pPr>
          </a:lstStyle>
          <a:p>
            <a:pPr>
              <a:defRPr/>
            </a:pPr>
            <a:fld id="{65CB6A55-220A-48EA-B3EA-3C06B893E14C}" type="datetimeFigureOut">
              <a:rPr lang="en-GB"/>
              <a:pPr>
                <a:defRPr/>
              </a:pPr>
              <a:t>08/07/2020</a:t>
            </a:fld>
            <a:endParaRPr lang="en-GB"/>
          </a:p>
        </p:txBody>
      </p:sp>
      <p:sp>
        <p:nvSpPr>
          <p:cNvPr id="6" name="Footer Placeholder 4">
            <a:extLst>
              <a:ext uri="{FF2B5EF4-FFF2-40B4-BE49-F238E27FC236}">
                <a16:creationId xmlns:a16="http://schemas.microsoft.com/office/drawing/2014/main" id="{027C3702-25FA-4ECC-A19D-A489A430F47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8185853-8D3D-47B3-A6F4-C3CE910FA897}"/>
              </a:ext>
            </a:extLst>
          </p:cNvPr>
          <p:cNvSpPr>
            <a:spLocks noGrp="1"/>
          </p:cNvSpPr>
          <p:nvPr>
            <p:ph type="sldNum" sz="quarter" idx="12"/>
          </p:nvPr>
        </p:nvSpPr>
        <p:spPr/>
        <p:txBody>
          <a:bodyPr/>
          <a:lstStyle>
            <a:lvl1pPr>
              <a:defRPr/>
            </a:lvl1pPr>
          </a:lstStyle>
          <a:p>
            <a:fld id="{C6D8072B-56A2-4D1B-825F-15BA71F589F8}" type="slidenum">
              <a:rPr lang="en-GB" altLang="en-US"/>
              <a:pPr/>
              <a:t>‹#›</a:t>
            </a:fld>
            <a:endParaRPr lang="en-GB" altLang="en-US"/>
          </a:p>
        </p:txBody>
      </p:sp>
    </p:spTree>
    <p:extLst>
      <p:ext uri="{BB962C8B-B14F-4D97-AF65-F5344CB8AC3E}">
        <p14:creationId xmlns:p14="http://schemas.microsoft.com/office/powerpoint/2010/main" val="109973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45F6B55-5394-4AD8-9925-03A9CD32C9CC}"/>
              </a:ext>
            </a:extLst>
          </p:cNvPr>
          <p:cNvSpPr>
            <a:spLocks noGrp="1"/>
          </p:cNvSpPr>
          <p:nvPr>
            <p:ph type="dt" sz="half" idx="10"/>
          </p:nvPr>
        </p:nvSpPr>
        <p:spPr/>
        <p:txBody>
          <a:bodyPr/>
          <a:lstStyle>
            <a:lvl1pPr>
              <a:defRPr/>
            </a:lvl1pPr>
          </a:lstStyle>
          <a:p>
            <a:pPr>
              <a:defRPr/>
            </a:pPr>
            <a:fld id="{F0A253B6-1F7A-498B-BD06-1A2AF208901C}" type="datetimeFigureOut">
              <a:rPr lang="en-GB"/>
              <a:pPr>
                <a:defRPr/>
              </a:pPr>
              <a:t>08/07/2020</a:t>
            </a:fld>
            <a:endParaRPr lang="en-GB"/>
          </a:p>
        </p:txBody>
      </p:sp>
      <p:sp>
        <p:nvSpPr>
          <p:cNvPr id="6" name="Footer Placeholder 4">
            <a:extLst>
              <a:ext uri="{FF2B5EF4-FFF2-40B4-BE49-F238E27FC236}">
                <a16:creationId xmlns:a16="http://schemas.microsoft.com/office/drawing/2014/main" id="{0779EFFF-394A-42DF-A950-03579E2D506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EFC0F30-4A3B-4350-B83F-1AE0E9B6C15E}"/>
              </a:ext>
            </a:extLst>
          </p:cNvPr>
          <p:cNvSpPr>
            <a:spLocks noGrp="1"/>
          </p:cNvSpPr>
          <p:nvPr>
            <p:ph type="sldNum" sz="quarter" idx="12"/>
          </p:nvPr>
        </p:nvSpPr>
        <p:spPr/>
        <p:txBody>
          <a:bodyPr/>
          <a:lstStyle>
            <a:lvl1pPr>
              <a:defRPr/>
            </a:lvl1pPr>
          </a:lstStyle>
          <a:p>
            <a:fld id="{1A7E4183-7F18-490C-A513-900F94C033CF}" type="slidenum">
              <a:rPr lang="en-GB" altLang="en-US"/>
              <a:pPr/>
              <a:t>‹#›</a:t>
            </a:fld>
            <a:endParaRPr lang="en-GB" altLang="en-US"/>
          </a:p>
        </p:txBody>
      </p:sp>
    </p:spTree>
    <p:extLst>
      <p:ext uri="{BB962C8B-B14F-4D97-AF65-F5344CB8AC3E}">
        <p14:creationId xmlns:p14="http://schemas.microsoft.com/office/powerpoint/2010/main" val="73287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C61BF5B-68B8-449C-B7AA-B28D654F6EF0}"/>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6C77759-8376-468F-85BD-1F6E6914114E}"/>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B463927-2196-4AD7-BEEB-6C82C480366C}"/>
              </a:ext>
            </a:extLst>
          </p:cNvPr>
          <p:cNvSpPr>
            <a:spLocks noGrp="1"/>
          </p:cNvSpPr>
          <p:nvPr>
            <p:ph type="dt" sz="half" idx="2"/>
          </p:nvPr>
        </p:nvSpPr>
        <p:spPr>
          <a:xfrm>
            <a:off x="495300" y="6356350"/>
            <a:ext cx="2311400" cy="363538"/>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7965BCFF-C00E-4079-8358-73B32634EF90}" type="datetimeFigureOut">
              <a:rPr lang="en-GB"/>
              <a:pPr>
                <a:defRPr/>
              </a:pPr>
              <a:t>08/07/2020</a:t>
            </a:fld>
            <a:endParaRPr lang="en-GB"/>
          </a:p>
        </p:txBody>
      </p:sp>
      <p:sp>
        <p:nvSpPr>
          <p:cNvPr id="5" name="Footer Placeholder 4">
            <a:extLst>
              <a:ext uri="{FF2B5EF4-FFF2-40B4-BE49-F238E27FC236}">
                <a16:creationId xmlns:a16="http://schemas.microsoft.com/office/drawing/2014/main" id="{1E89ECAE-B61A-44B9-8BA3-92864860ACE9}"/>
              </a:ext>
            </a:extLst>
          </p:cNvPr>
          <p:cNvSpPr>
            <a:spLocks noGrp="1"/>
          </p:cNvSpPr>
          <p:nvPr>
            <p:ph type="ftr" sz="quarter" idx="3"/>
          </p:nvPr>
        </p:nvSpPr>
        <p:spPr>
          <a:xfrm>
            <a:off x="3384550" y="6356350"/>
            <a:ext cx="3136900" cy="3635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a:extLst>
              <a:ext uri="{FF2B5EF4-FFF2-40B4-BE49-F238E27FC236}">
                <a16:creationId xmlns:a16="http://schemas.microsoft.com/office/drawing/2014/main" id="{922D1BC9-8773-47D1-A0B1-F528464CF78C}"/>
              </a:ext>
            </a:extLst>
          </p:cNvPr>
          <p:cNvSpPr>
            <a:spLocks noGrp="1"/>
          </p:cNvSpPr>
          <p:nvPr>
            <p:ph type="sldNum" sz="quarter" idx="4"/>
          </p:nvPr>
        </p:nvSpPr>
        <p:spPr>
          <a:xfrm>
            <a:off x="7099300" y="6356350"/>
            <a:ext cx="2311400" cy="3635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3AFE727-652F-4711-B839-4234147D5660}"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ncbi.nlm.nih.gov/pubmed/1456715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www.imsociety.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FE0AB2-2DBC-4D9D-8192-916DEB2DD6B8}"/>
              </a:ext>
            </a:extLst>
          </p:cNvPr>
          <p:cNvSpPr/>
          <p:nvPr/>
        </p:nvSpPr>
        <p:spPr>
          <a:xfrm>
            <a:off x="-31750" y="0"/>
            <a:ext cx="808038" cy="685800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2051" name="Picture 3" descr="IMS GP poster JPEG Indonesian version.jpg">
            <a:extLst>
              <a:ext uri="{FF2B5EF4-FFF2-40B4-BE49-F238E27FC236}">
                <a16:creationId xmlns:a16="http://schemas.microsoft.com/office/drawing/2014/main" id="{C2D66FFF-F585-46CE-B3C1-D3668C67D5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6875" y="0"/>
            <a:ext cx="39608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E24DD53E-DBE5-4C4C-ADE2-6195FFF57CC4}"/>
              </a:ext>
            </a:extLst>
          </p:cNvPr>
          <p:cNvSpPr/>
          <p:nvPr/>
        </p:nvSpPr>
        <p:spPr>
          <a:xfrm>
            <a:off x="776288" y="0"/>
            <a:ext cx="1152525" cy="6858000"/>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66F9E74A-243A-4034-B6E4-4E72B7B7DA53}"/>
              </a:ext>
            </a:extLst>
          </p:cNvPr>
          <p:cNvSpPr/>
          <p:nvPr/>
        </p:nvSpPr>
        <p:spPr>
          <a:xfrm>
            <a:off x="7978775" y="0"/>
            <a:ext cx="1150938" cy="6884988"/>
          </a:xfrm>
          <a:prstGeom prst="rect">
            <a:avLst/>
          </a:prstGeom>
          <a:solidFill>
            <a:srgbClr val="F2DCD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FF437B61-79D3-49AA-B7A9-FC3FB276CB1E}"/>
              </a:ext>
            </a:extLst>
          </p:cNvPr>
          <p:cNvSpPr/>
          <p:nvPr/>
        </p:nvSpPr>
        <p:spPr>
          <a:xfrm>
            <a:off x="9129713" y="0"/>
            <a:ext cx="792162" cy="6884988"/>
          </a:xfrm>
          <a:prstGeom prst="rect">
            <a:avLst/>
          </a:prstGeom>
          <a:solidFill>
            <a:srgbClr val="37609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a:extLst>
              <a:ext uri="{FF2B5EF4-FFF2-40B4-BE49-F238E27FC236}">
                <a16:creationId xmlns:a16="http://schemas.microsoft.com/office/drawing/2014/main" id="{A759840C-88F5-4BA9-8530-FC4C5689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3AC683C-C074-46EE-B820-BC9A0B1E7D2D}"/>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268" name="Subtitle 2">
            <a:extLst>
              <a:ext uri="{FF2B5EF4-FFF2-40B4-BE49-F238E27FC236}">
                <a16:creationId xmlns:a16="http://schemas.microsoft.com/office/drawing/2014/main" id="{621F40E9-C9C0-497E-9259-27EE153E19B4}"/>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10</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A6875576-44FE-48B8-A081-4AA544A93E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61212"/>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270" name="Rectangle 1">
            <a:extLst>
              <a:ext uri="{FF2B5EF4-FFF2-40B4-BE49-F238E27FC236}">
                <a16:creationId xmlns:a16="http://schemas.microsoft.com/office/drawing/2014/main" id="{CEB772C0-04A1-4FC6-8EF9-DA6BE3499886}"/>
              </a:ext>
            </a:extLst>
          </p:cNvPr>
          <p:cNvSpPr>
            <a:spLocks noChangeArrowheads="1"/>
          </p:cNvSpPr>
          <p:nvPr/>
        </p:nvSpPr>
        <p:spPr bwMode="auto">
          <a:xfrm>
            <a:off x="631825" y="908050"/>
            <a:ext cx="7561263"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Calibri" panose="020F0502020204030204" pitchFamily="34" charset="0"/>
              <a:buAutoNum type="arabicPeriod" startAt="2"/>
            </a:pPr>
            <a:r>
              <a:rPr lang="en-GB" altLang="en-US">
                <a:solidFill>
                  <a:srgbClr val="002060"/>
                </a:solidFill>
                <a:latin typeface="Calibri" panose="020F0502020204030204" pitchFamily="34" charset="0"/>
              </a:rPr>
              <a:t>Kurangi asupan kalori dan harus sabar karena penurunan berat badan efektif membutuhkan waktu. Dibutuhkan sekitar 200 kalori untuk mempertahankan berat badan saat usia 50 tahun dibandingkan saat usia 30 dan 40 tahun. Rekomendasi kebutuhan kalori per hari pada wanita adalah 2000 kalori, jadi anda diharapkan menurunkan asupan kalori menjadi 1500-1800 kalori untuk menurunkan berat badan.</a:t>
            </a:r>
          </a:p>
          <a:p>
            <a:pPr algn="just" eaLnBrk="1" hangingPunct="1">
              <a:buFont typeface="Calibri" panose="020F0502020204030204" pitchFamily="34" charset="0"/>
              <a:buAutoNum type="arabicPeriod" startAt="2"/>
            </a:pPr>
            <a:endParaRPr lang="en-GB" altLang="en-US">
              <a:solidFill>
                <a:srgbClr val="002060"/>
              </a:solidFill>
              <a:latin typeface="Calibri" panose="020F0502020204030204" pitchFamily="34" charset="0"/>
            </a:endParaRPr>
          </a:p>
          <a:p>
            <a:pPr algn="just" eaLnBrk="1" hangingPunct="1">
              <a:buFont typeface="Calibri" panose="020F0502020204030204" pitchFamily="34" charset="0"/>
              <a:buAutoNum type="arabicPeriod" startAt="2"/>
            </a:pPr>
            <a:r>
              <a:rPr lang="en-GB" altLang="en-US">
                <a:solidFill>
                  <a:srgbClr val="002060"/>
                </a:solidFill>
                <a:latin typeface="Calibri" panose="020F0502020204030204" pitchFamily="34" charset="0"/>
              </a:rPr>
              <a:t>Keberhasilan seseorang untuk menurunkan berat badan saat diet bervariasi tergantung pada berat badan awal dan tingkat aktivitas fisiknya.  Kombinasi peningkatan aktivitas fisik dan penurunan kalori merupakan cara efektif untuk mengurangi kelebihan berat badan. </a:t>
            </a:r>
            <a:r>
              <a:rPr lang="en-GB" altLang="en-US" baseline="30000">
                <a:solidFill>
                  <a:srgbClr val="002060"/>
                </a:solidFill>
                <a:latin typeface="Calibri" panose="020F0502020204030204" pitchFamily="34" charset="0"/>
              </a:rPr>
              <a:t>[6.].</a:t>
            </a:r>
            <a:endParaRPr lang="en-GB" altLang="en-US">
              <a:solidFill>
                <a:srgbClr val="002060"/>
              </a:solidFill>
              <a:latin typeface="Calibri" panose="020F0502020204030204" pitchFamily="34" charset="0"/>
            </a:endParaRPr>
          </a:p>
          <a:p>
            <a:pPr algn="just" eaLnBrk="1" hangingPunct="1"/>
            <a:endParaRPr lang="en-GB" altLang="en-US">
              <a:solidFill>
                <a:srgbClr val="002060"/>
              </a:solidFill>
              <a:latin typeface="Calibri" panose="020F0502020204030204" pitchFamily="34" charset="0"/>
            </a:endParaRPr>
          </a:p>
          <a:p>
            <a:pPr algn="just" eaLnBrk="1" hangingPunct="1">
              <a:buFont typeface="Calibri" panose="020F0502020204030204" pitchFamily="34" charset="0"/>
              <a:buAutoNum type="arabicPeriod" startAt="2"/>
            </a:pPr>
            <a:r>
              <a:rPr lang="en-GB" altLang="en-US">
                <a:solidFill>
                  <a:srgbClr val="002060"/>
                </a:solidFill>
                <a:latin typeface="Calibri" panose="020F0502020204030204" pitchFamily="34" charset="0"/>
              </a:rPr>
              <a:t>Aktivitas yang bertujuan meningkatkan kesehatan sebaiknya dilakukan secara teratur dan lakukan menjadi bentuk program kebugaran</a:t>
            </a:r>
          </a:p>
          <a:p>
            <a:pPr algn="just" eaLnBrk="1" hangingPunct="1">
              <a:buFont typeface="Calibri" panose="020F0502020204030204" pitchFamily="34" charset="0"/>
              <a:buAutoNum type="arabicPeriod" startAt="2"/>
            </a:pPr>
            <a:endParaRPr lang="en-US" altLang="en-US">
              <a:solidFill>
                <a:srgbClr val="002060"/>
              </a:solidFill>
              <a:latin typeface="Calibri" panose="020F0502020204030204" pitchFamily="34" charset="0"/>
            </a:endParaRPr>
          </a:p>
          <a:p>
            <a:pPr algn="just" eaLnBrk="1" hangingPunct="1">
              <a:buFont typeface="Calibri" panose="020F0502020204030204" pitchFamily="34" charset="0"/>
              <a:buAutoNum type="arabicPeriod" startAt="2"/>
            </a:pPr>
            <a:r>
              <a:rPr lang="en-US" altLang="en-US">
                <a:solidFill>
                  <a:srgbClr val="002060"/>
                </a:solidFill>
                <a:latin typeface="Calibri" panose="020F0502020204030204" pitchFamily="34" charset="0"/>
              </a:rPr>
              <a:t>Terapi hormon tidak menyebabkan peningkatan berat badan, tapi justru akan mencegah penumpukan lemak di perut saat masa perimenopause</a:t>
            </a:r>
            <a:endParaRPr lang="en-GB" altLang="en-US">
              <a:solidFill>
                <a:srgbClr val="002060"/>
              </a:solidFill>
              <a:latin typeface="Calibri" panose="020F0502020204030204" pitchFamily="34" charset="0"/>
            </a:endParaRPr>
          </a:p>
          <a:p>
            <a:pPr algn="just" eaLnBrk="1" hangingPunct="1"/>
            <a:endParaRPr lang="en-US" altLang="en-US">
              <a:solidFill>
                <a:srgbClr val="002060"/>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a:extLst>
              <a:ext uri="{FF2B5EF4-FFF2-40B4-BE49-F238E27FC236}">
                <a16:creationId xmlns:a16="http://schemas.microsoft.com/office/drawing/2014/main" id="{6263347B-B116-46E5-8CB1-10EBA7C25A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33D5FBBA-A9FE-4C3C-963E-2ABE2E79DE1B}"/>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292" name="Subtitle 2">
            <a:extLst>
              <a:ext uri="{FF2B5EF4-FFF2-40B4-BE49-F238E27FC236}">
                <a16:creationId xmlns:a16="http://schemas.microsoft.com/office/drawing/2014/main" id="{0064B1EF-2E0C-44F4-81EB-AF0BDC985C9C}"/>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11</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51119736-AABB-4550-A5DE-DD15250B97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437" name="Rectangle 1">
            <a:extLst>
              <a:ext uri="{FF2B5EF4-FFF2-40B4-BE49-F238E27FC236}">
                <a16:creationId xmlns:a16="http://schemas.microsoft.com/office/drawing/2014/main" id="{B91884FF-3993-4C23-862A-A2A02FA24C6E}"/>
              </a:ext>
            </a:extLst>
          </p:cNvPr>
          <p:cNvSpPr>
            <a:spLocks noChangeArrowheads="1"/>
          </p:cNvSpPr>
          <p:nvPr/>
        </p:nvSpPr>
        <p:spPr bwMode="auto">
          <a:xfrm>
            <a:off x="704850" y="549275"/>
            <a:ext cx="7561263"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28600" indent="-228600" algn="just">
              <a:buFont typeface="Calibri" charset="0"/>
              <a:buAutoNum type="arabicPeriod" startAt="2"/>
              <a:defRPr/>
            </a:pPr>
            <a:endParaRPr lang="en-US"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r>
              <a:rPr lang="en-US" dirty="0" err="1">
                <a:solidFill>
                  <a:srgbClr val="002060"/>
                </a:solidFill>
                <a:latin typeface="Calibri" charset="0"/>
                <a:ea typeface="ＭＳ Ｐゴシック" charset="0"/>
                <a:cs typeface="ＭＳ Ｐゴシック" charset="0"/>
              </a:rPr>
              <a:t>Terapi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hormon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akan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menurunkan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kejadian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penyakit</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dibetes</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tipe</a:t>
            </a:r>
            <a:r>
              <a:rPr lang="en-US" dirty="0">
                <a:solidFill>
                  <a:srgbClr val="002060"/>
                </a:solidFill>
                <a:latin typeface="Calibri" charset="0"/>
                <a:ea typeface="ＭＳ Ｐゴシック" charset="0"/>
                <a:cs typeface="ＭＳ Ｐゴシック" charset="0"/>
              </a:rPr>
              <a:t> 2.</a:t>
            </a:r>
            <a:endParaRPr lang="en-GB"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endParaRPr lang="en-US"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r>
              <a:rPr lang="en-US" dirty="0" err="1">
                <a:solidFill>
                  <a:srgbClr val="002060"/>
                </a:solidFill>
                <a:latin typeface="Calibri" charset="0"/>
                <a:ea typeface="ＭＳ Ｐゴシック" charset="0"/>
                <a:cs typeface="ＭＳ Ｐゴシック" charset="0"/>
              </a:rPr>
              <a:t>Intervensi</a:t>
            </a:r>
            <a:r>
              <a:rPr lang="en-US" dirty="0">
                <a:solidFill>
                  <a:srgbClr val="002060"/>
                </a:solidFill>
                <a:latin typeface="Calibri" charset="0"/>
                <a:ea typeface="ＭＳ Ｐゴシック" charset="0"/>
                <a:cs typeface="ＭＳ Ｐゴシック" charset="0"/>
              </a:rPr>
              <a:t> lain </a:t>
            </a:r>
            <a:r>
              <a:rPr lang="en-US" dirty="0" err="1">
                <a:solidFill>
                  <a:srgbClr val="002060"/>
                </a:solidFill>
                <a:latin typeface="Calibri" charset="0"/>
                <a:ea typeface="ＭＳ Ｐゴシック" charset="0"/>
                <a:cs typeface="ＭＳ Ｐゴシック" charset="0"/>
              </a:rPr>
              <a:t>misalnya</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akupuntur</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dan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pengobatan</a:t>
            </a:r>
            <a:r>
              <a:rPr lang="en-US" dirty="0">
                <a:solidFill>
                  <a:srgbClr val="002060"/>
                </a:solidFill>
                <a:latin typeface="Calibri" charset="0"/>
                <a:ea typeface="ＭＳ Ｐゴシック" charset="0"/>
                <a:cs typeface="ＭＳ Ｐゴシック" charset="0"/>
              </a:rPr>
              <a:t> herbal china </a:t>
            </a:r>
            <a:r>
              <a:rPr lang="en-US" dirty="0" err="1">
                <a:solidFill>
                  <a:srgbClr val="002060"/>
                </a:solidFill>
                <a:latin typeface="Calibri" charset="0"/>
                <a:ea typeface="ＭＳ Ｐゴシック" charset="0"/>
                <a:cs typeface="ＭＳ Ｐゴシック" charset="0"/>
              </a:rPr>
              <a:t>mempunyai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kegunaan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untuk</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menurunkan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berat</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badan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Beberapa</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intervensi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tersebut</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misalnya</a:t>
            </a:r>
            <a:r>
              <a:rPr lang="en-US" dirty="0">
                <a:solidFill>
                  <a:srgbClr val="002060"/>
                </a:solidFill>
                <a:latin typeface="Calibri" charset="0"/>
                <a:ea typeface="ＭＳ Ｐゴシック" charset="0"/>
                <a:cs typeface="ＭＳ Ｐゴシック" charset="0"/>
              </a:rPr>
              <a:t> diet </a:t>
            </a:r>
            <a:r>
              <a:rPr lang="en-US" dirty="0" err="1">
                <a:solidFill>
                  <a:srgbClr val="002060"/>
                </a:solidFill>
                <a:latin typeface="Calibri" charset="0"/>
                <a:ea typeface="ＭＳ Ｐゴシック" charset="0"/>
                <a:cs typeface="ＭＳ Ｐゴシック" charset="0"/>
              </a:rPr>
              <a:t>dan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modifikasi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aktivitas</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membutuhkan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komitmen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tersendiri</a:t>
            </a:r>
            <a:endParaRPr lang="en-US"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endParaRPr lang="en-US"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r>
              <a:rPr lang="en-US" dirty="0" err="1">
                <a:solidFill>
                  <a:srgbClr val="002060"/>
                </a:solidFill>
                <a:latin typeface="Calibri" charset="0"/>
                <a:ea typeface="ＭＳ Ｐゴシック" charset="0"/>
                <a:cs typeface="ＭＳ Ｐゴシック" charset="0"/>
              </a:rPr>
              <a:t>Sehubungan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dengan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peningkatan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berat</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badan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saat</a:t>
            </a:r>
            <a:r>
              <a:rPr lang="en-US" dirty="0">
                <a:solidFill>
                  <a:srgbClr val="002060"/>
                </a:solidFill>
                <a:latin typeface="Calibri" charset="0"/>
                <a:ea typeface="ＭＳ Ｐゴシック" charset="0"/>
                <a:cs typeface="ＭＳ Ｐゴシック" charset="0"/>
              </a:rPr>
              <a:t> menopause </a:t>
            </a:r>
            <a:r>
              <a:rPr lang="en-US" dirty="0" err="1">
                <a:solidFill>
                  <a:srgbClr val="002060"/>
                </a:solidFill>
                <a:latin typeface="Calibri" charset="0"/>
                <a:ea typeface="ＭＳ Ｐゴシック" charset="0"/>
                <a:cs typeface="ＭＳ Ｐゴシック" charset="0"/>
              </a:rPr>
              <a:t>menyebabkan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terjadinya</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resistensi</a:t>
            </a:r>
            <a:r>
              <a:rPr lang="en-US" dirty="0">
                <a:solidFill>
                  <a:srgbClr val="002060"/>
                </a:solidFill>
                <a:latin typeface="Calibri" charset="0"/>
                <a:ea typeface="ＭＳ Ｐゴシック" charset="0"/>
                <a:cs typeface="ＭＳ Ｐゴシック" charset="0"/>
              </a:rPr>
              <a:t> insulin, </a:t>
            </a:r>
            <a:r>
              <a:rPr lang="en-US" dirty="0" err="1">
                <a:solidFill>
                  <a:srgbClr val="002060"/>
                </a:solidFill>
                <a:latin typeface="Calibri" charset="0"/>
                <a:ea typeface="ＭＳ Ｐゴシック" charset="0"/>
                <a:cs typeface="ＭＳ Ｐゴシック" charset="0"/>
              </a:rPr>
              <a:t>maka</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penggunaan</a:t>
            </a:r>
            <a:r>
              <a:rPr lang="en-US" dirty="0">
                <a:solidFill>
                  <a:srgbClr val="002060"/>
                </a:solidFill>
                <a:latin typeface="Calibri" charset="0"/>
                <a:ea typeface="ＭＳ Ｐゴシック" charset="0"/>
                <a:cs typeface="ＭＳ Ｐゴシック" charset="0"/>
              </a:rPr>
              <a:t> metformin </a:t>
            </a:r>
            <a:r>
              <a:rPr lang="en-US" dirty="0" err="1">
                <a:solidFill>
                  <a:srgbClr val="002060"/>
                </a:solidFill>
                <a:latin typeface="Calibri" charset="0"/>
                <a:ea typeface="ＭＳ Ｐゴシック" charset="0"/>
                <a:cs typeface="ＭＳ Ｐゴシック" charset="0"/>
              </a:rPr>
              <a:t>untuk</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memperbaiki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efek</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metabolik</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tersebut</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dan</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mencegah</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progresivitas</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menjadi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penyakit</a:t>
            </a:r>
            <a:r>
              <a:rPr lang="en-US" dirty="0">
                <a:solidFill>
                  <a:srgbClr val="002060"/>
                </a:solidFill>
                <a:latin typeface="Calibri" charset="0"/>
                <a:ea typeface="ＭＳ Ｐゴシック" charset="0"/>
                <a:cs typeface="ＭＳ Ｐゴシック" charset="0"/>
              </a:rPr>
              <a:t> diabetes </a:t>
            </a:r>
            <a:r>
              <a:rPr lang="en-US" dirty="0" err="1">
                <a:solidFill>
                  <a:srgbClr val="002060"/>
                </a:solidFill>
                <a:latin typeface="Calibri" charset="0"/>
                <a:ea typeface="ＭＳ Ｐゴシック" charset="0"/>
                <a:cs typeface="ＭＳ Ｐゴシック" charset="0"/>
              </a:rPr>
              <a:t>tipe</a:t>
            </a:r>
            <a:r>
              <a:rPr lang="en-US" dirty="0">
                <a:solidFill>
                  <a:srgbClr val="002060"/>
                </a:solidFill>
                <a:latin typeface="Calibri" charset="0"/>
                <a:ea typeface="ＭＳ Ｐゴシック" charset="0"/>
                <a:cs typeface="ＭＳ Ｐゴシック" charset="0"/>
              </a:rPr>
              <a:t> 2 </a:t>
            </a:r>
            <a:r>
              <a:rPr lang="en-US" dirty="0" err="1">
                <a:solidFill>
                  <a:srgbClr val="002060"/>
                </a:solidFill>
                <a:latin typeface="Calibri" charset="0"/>
                <a:ea typeface="ＭＳ Ｐゴシック" charset="0"/>
                <a:cs typeface="ＭＳ Ｐゴシック" charset="0"/>
              </a:rPr>
              <a:t>mulai</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banyak</a:t>
            </a:r>
            <a:r>
              <a:rPr lang="en-US" dirty="0">
                <a:solidFill>
                  <a:srgbClr val="002060"/>
                </a:solidFill>
                <a:latin typeface="Calibri" charset="0"/>
                <a:ea typeface="ＭＳ Ｐゴシック" charset="0"/>
                <a:cs typeface="ＭＳ Ｐゴシック" charset="0"/>
              </a:rPr>
              <a:t> </a:t>
            </a:r>
            <a:r>
              <a:rPr lang="en-US" dirty="0" err="1">
                <a:solidFill>
                  <a:srgbClr val="002060"/>
                </a:solidFill>
                <a:latin typeface="Calibri" charset="0"/>
                <a:ea typeface="ＭＳ Ｐゴシック" charset="0"/>
                <a:cs typeface="ＭＳ Ｐゴシック" charset="0"/>
              </a:rPr>
              <a:t>diminati</a:t>
            </a:r>
            <a:r>
              <a:rPr lang="en-US" dirty="0">
                <a:solidFill>
                  <a:srgbClr val="002060"/>
                </a:solidFill>
                <a:latin typeface="Calibri" charset="0"/>
                <a:ea typeface="ＭＳ Ｐゴシック" charset="0"/>
                <a:cs typeface="ＭＳ Ｐゴシック" charset="0"/>
              </a:rPr>
              <a:t>.</a:t>
            </a:r>
          </a:p>
          <a:p>
            <a:pPr marL="342900" indent="-342900" algn="just">
              <a:buFont typeface="+mj-lt"/>
              <a:buAutoNum type="arabicPeriod" startAt="6"/>
              <a:defRPr/>
            </a:pPr>
            <a:endParaRPr lang="en-GB"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r>
              <a:rPr lang="en-GB" dirty="0" err="1">
                <a:solidFill>
                  <a:srgbClr val="002060"/>
                </a:solidFill>
                <a:latin typeface="Calibri" charset="0"/>
                <a:ea typeface="ＭＳ Ｐゴシック" charset="0"/>
                <a:cs typeface="ＭＳ Ｐゴシック" charset="0"/>
              </a:rPr>
              <a:t>Mintalah</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dukungan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Ajak</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teman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keluarga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untuk</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mendukung</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anda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dengan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bergabung</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bersama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utuk</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makan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makanan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sehat</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berolahraga</a:t>
            </a:r>
            <a:r>
              <a:rPr lang="en-GB" dirty="0">
                <a:solidFill>
                  <a:srgbClr val="002060"/>
                </a:solidFill>
                <a:latin typeface="Calibri" charset="0"/>
                <a:ea typeface="ＭＳ Ｐゴシック" charset="0"/>
                <a:cs typeface="ＭＳ Ｐゴシック" charset="0"/>
              </a:rPr>
              <a:t>.</a:t>
            </a:r>
          </a:p>
          <a:p>
            <a:pPr marL="342900" indent="-342900" algn="just">
              <a:buFont typeface="+mj-lt"/>
              <a:buAutoNum type="arabicPeriod" startAt="6"/>
              <a:defRPr/>
            </a:pPr>
            <a:endParaRPr lang="en-GB" dirty="0">
              <a:solidFill>
                <a:srgbClr val="002060"/>
              </a:solidFill>
              <a:latin typeface="Calibri" charset="0"/>
              <a:ea typeface="ＭＳ Ｐゴシック" charset="0"/>
              <a:cs typeface="ＭＳ Ｐゴシック" charset="0"/>
            </a:endParaRPr>
          </a:p>
          <a:p>
            <a:pPr marL="342900" indent="-342900" algn="just">
              <a:buFont typeface="+mj-lt"/>
              <a:buAutoNum type="arabicPeriod" startAt="6"/>
              <a:defRPr/>
            </a:pPr>
            <a:r>
              <a:rPr lang="en-GB" dirty="0" err="1">
                <a:solidFill>
                  <a:srgbClr val="002060"/>
                </a:solidFill>
                <a:latin typeface="Calibri" charset="0"/>
                <a:ea typeface="ＭＳ Ｐゴシック" charset="0"/>
                <a:cs typeface="ＭＳ Ｐゴシック" charset="0"/>
              </a:rPr>
              <a:t>Rawatlah</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masa</a:t>
            </a:r>
            <a:r>
              <a:rPr lang="en-GB" dirty="0">
                <a:solidFill>
                  <a:srgbClr val="002060"/>
                </a:solidFill>
                <a:latin typeface="Calibri" charset="0"/>
                <a:ea typeface="ＭＳ Ｐゴシック" charset="0"/>
                <a:cs typeface="ＭＳ Ｐゴシック" charset="0"/>
              </a:rPr>
              <a:t> menopause </a:t>
            </a:r>
            <a:r>
              <a:rPr lang="en-GB" dirty="0" err="1">
                <a:solidFill>
                  <a:srgbClr val="002060"/>
                </a:solidFill>
                <a:latin typeface="Calibri" charset="0"/>
                <a:ea typeface="ＭＳ Ｐゴシック" charset="0"/>
                <a:cs typeface="ＭＳ Ｐゴシック" charset="0"/>
              </a:rPr>
              <a:t>anda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secara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proaktif</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gunakan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sebagai</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kesempatan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untuk</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mencegah</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timbulnya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penyakit</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dan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perbaikan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kesehatan</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jangka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panjang</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serta</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kualitas</a:t>
            </a:r>
            <a:r>
              <a:rPr lang="en-GB" dirty="0">
                <a:solidFill>
                  <a:srgbClr val="002060"/>
                </a:solidFill>
                <a:latin typeface="Calibri" charset="0"/>
                <a:ea typeface="ＭＳ Ｐゴシック" charset="0"/>
                <a:cs typeface="ＭＳ Ｐゴシック" charset="0"/>
              </a:rPr>
              <a:t> </a:t>
            </a:r>
            <a:r>
              <a:rPr lang="en-GB" dirty="0" err="1">
                <a:solidFill>
                  <a:srgbClr val="002060"/>
                </a:solidFill>
                <a:latin typeface="Calibri" charset="0"/>
                <a:ea typeface="ＭＳ Ｐゴシック" charset="0"/>
                <a:cs typeface="ＭＳ Ｐゴシック" charset="0"/>
              </a:rPr>
              <a:t>hidup</a:t>
            </a:r>
            <a:r>
              <a:rPr lang="en-GB" dirty="0">
                <a:solidFill>
                  <a:srgbClr val="002060"/>
                </a:solidFill>
                <a:latin typeface="Calibri" charset="0"/>
                <a:ea typeface="ＭＳ Ｐゴシック" charset="0"/>
                <a:cs typeface="ＭＳ Ｐゴシック"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a:extLst>
              <a:ext uri="{FF2B5EF4-FFF2-40B4-BE49-F238E27FC236}">
                <a16:creationId xmlns:a16="http://schemas.microsoft.com/office/drawing/2014/main" id="{1D2379CF-FBFE-4238-8617-7426BA81DE1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12F626B-53F4-4CFA-8150-2759B4D426C1}"/>
              </a:ext>
            </a:extLst>
          </p:cNvPr>
          <p:cNvSpPr/>
          <p:nvPr/>
        </p:nvSpPr>
        <p:spPr>
          <a:xfrm>
            <a:off x="415925" y="4076700"/>
            <a:ext cx="7705725" cy="18732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a:extLst>
              <a:ext uri="{FF2B5EF4-FFF2-40B4-BE49-F238E27FC236}">
                <a16:creationId xmlns:a16="http://schemas.microsoft.com/office/drawing/2014/main" id="{85EEB49F-54CD-470A-A0E5-54A7E59EEB8C}"/>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317" name="Subtitle 2">
            <a:extLst>
              <a:ext uri="{FF2B5EF4-FFF2-40B4-BE49-F238E27FC236}">
                <a16:creationId xmlns:a16="http://schemas.microsoft.com/office/drawing/2014/main" id="{F1FBD420-774F-4441-9CC0-17B701A82D1C}"/>
              </a:ext>
            </a:extLst>
          </p:cNvPr>
          <p:cNvSpPr>
            <a:spLocks noGrp="1"/>
          </p:cNvSpPr>
          <p:nvPr>
            <p:ph type="subTitle" idx="4294967295"/>
          </p:nvPr>
        </p:nvSpPr>
        <p:spPr>
          <a:xfrm>
            <a:off x="239713" y="6345238"/>
            <a:ext cx="9466262" cy="377825"/>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International Menopause Society, PO Box 98, Camborne, Cornwall, TR14 4BQ, UK. </a:t>
            </a:r>
            <a:r>
              <a:rPr lang="en-US" altLang="en-US" sz="1800" b="1" baseline="30000">
                <a:solidFill>
                  <a:schemeClr val="bg1"/>
                </a:solidFill>
                <a:ea typeface="ＭＳ Ｐゴシック" panose="020B0600070205080204" pitchFamily="34" charset="-128"/>
              </a:rPr>
              <a:t>Copyright International Menopause Society 2012.</a:t>
            </a:r>
            <a:endParaRPr lang="en-GB" altLang="en-US" sz="1800" b="1" baseline="30000">
              <a:solidFill>
                <a:schemeClr val="bg1"/>
              </a:solidFill>
              <a:ea typeface="ＭＳ Ｐゴシック" panose="020B0600070205080204" pitchFamily="34" charset="-128"/>
            </a:endParaRPr>
          </a:p>
          <a:p>
            <a:pPr algn="ctr">
              <a:buFont typeface="Arial" panose="020B0604020202020204" pitchFamily="34" charset="0"/>
              <a:buNone/>
            </a:pPr>
            <a:r>
              <a:rPr lang="fr-FR" altLang="en-US" sz="1800" b="1" baseline="30000">
                <a:solidFill>
                  <a:schemeClr val="bg1"/>
                </a:solidFill>
                <a:ea typeface="ＭＳ Ｐゴシック" panose="020B0600070205080204" pitchFamily="34" charset="-128"/>
              </a:rPr>
              <a:t>Tel: +44 1209 711 054 Fax: +44 1209 610 530 Email: leetomkinsims@btinternet.com</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964007D2-3E53-4F80-98F6-84A5000A2C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319" name="TextBox 4">
            <a:extLst>
              <a:ext uri="{FF2B5EF4-FFF2-40B4-BE49-F238E27FC236}">
                <a16:creationId xmlns:a16="http://schemas.microsoft.com/office/drawing/2014/main" id="{3BE7F527-E5E3-434E-9B6C-BA0A621C4E63}"/>
              </a:ext>
            </a:extLst>
          </p:cNvPr>
          <p:cNvSpPr txBox="1">
            <a:spLocks noChangeArrowheads="1"/>
          </p:cNvSpPr>
          <p:nvPr/>
        </p:nvSpPr>
        <p:spPr bwMode="auto">
          <a:xfrm>
            <a:off x="415925" y="476250"/>
            <a:ext cx="76327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b="1">
                <a:solidFill>
                  <a:srgbClr val="7030A0"/>
                </a:solidFill>
                <a:latin typeface="Calibri" panose="020F0502020204030204" pitchFamily="34" charset="0"/>
              </a:rPr>
              <a:t>References</a:t>
            </a:r>
          </a:p>
          <a:p>
            <a:pPr eaLnBrk="1" hangingPunct="1"/>
            <a:endParaRPr lang="en-GB" altLang="en-US" sz="1600" b="1">
              <a:solidFill>
                <a:srgbClr val="7030A0"/>
              </a:solidFill>
              <a:latin typeface="Calibri" panose="020F0502020204030204" pitchFamily="34" charset="0"/>
            </a:endParaRPr>
          </a:p>
          <a:p>
            <a:pPr algn="just" eaLnBrk="1" hangingPunct="1">
              <a:buFont typeface="Calibri" panose="020F0502020204030204" pitchFamily="34" charset="0"/>
              <a:buAutoNum type="arabicPeriod"/>
            </a:pPr>
            <a:r>
              <a:rPr lang="en-AU" altLang="en-US" sz="1600" i="1">
                <a:solidFill>
                  <a:srgbClr val="002060"/>
                </a:solidFill>
                <a:latin typeface="Calibri" panose="020F0502020204030204" pitchFamily="34" charset="0"/>
                <a:cs typeface="Calibri" panose="020F0502020204030204" pitchFamily="34" charset="0"/>
              </a:rPr>
              <a:t>Luoto R, Kaprio J, Uutela A. Age at natural menopause and sociodemographic status in Finland. Am J Epidemiol 1994; 139: 64/76.</a:t>
            </a:r>
            <a:endParaRPr lang="en-GB" altLang="en-US" sz="1600" i="1">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600" i="1">
                <a:solidFill>
                  <a:srgbClr val="002060"/>
                </a:solidFill>
                <a:latin typeface="Calibri" panose="020F0502020204030204" pitchFamily="34" charset="0"/>
                <a:cs typeface="Calibri" panose="020F0502020204030204" pitchFamily="34" charset="0"/>
              </a:rPr>
              <a:t>Mishra GD, Kuh D. How do health symptoms during midlife relate to menopausal transition? A British prospective cohort study. BMJ. 2012.</a:t>
            </a:r>
          </a:p>
          <a:p>
            <a:pPr algn="just" eaLnBrk="1" hangingPunct="1">
              <a:buFont typeface="Calibri" panose="020F0502020204030204" pitchFamily="34" charset="0"/>
              <a:buAutoNum type="arabicPeriod"/>
            </a:pPr>
            <a:r>
              <a:rPr lang="en-GB" altLang="en-US" sz="1600" i="1">
                <a:solidFill>
                  <a:srgbClr val="002060"/>
                </a:solidFill>
                <a:latin typeface="Calibri" panose="020F0502020204030204" pitchFamily="34" charset="0"/>
                <a:cs typeface="Calibri" panose="020F0502020204030204" pitchFamily="34" charset="0"/>
                <a:hlinkClick r:id="rId4"/>
              </a:rPr>
              <a:t>PubMed.gov; The Menopause and Obesity; June 2003</a:t>
            </a:r>
            <a:r>
              <a:rPr lang="en-GB" altLang="en-US" sz="1600" i="1">
                <a:solidFill>
                  <a:srgbClr val="002060"/>
                </a:solidFill>
                <a:latin typeface="Calibri" panose="020F0502020204030204" pitchFamily="34" charset="0"/>
                <a:cs typeface="Calibri" panose="020F0502020204030204" pitchFamily="34" charset="0"/>
              </a:rPr>
              <a:t>.</a:t>
            </a:r>
          </a:p>
          <a:p>
            <a:pPr algn="just" eaLnBrk="1" hangingPunct="1">
              <a:buFont typeface="Calibri" panose="020F0502020204030204" pitchFamily="34" charset="0"/>
              <a:buAutoNum type="arabicPeriod"/>
            </a:pPr>
            <a:r>
              <a:rPr lang="en-GB" altLang="en-US" sz="1600" i="1">
                <a:solidFill>
                  <a:srgbClr val="002060"/>
                </a:solidFill>
                <a:latin typeface="Calibri" panose="020F0502020204030204" pitchFamily="34" charset="0"/>
                <a:cs typeface="Calibri" panose="020F0502020204030204" pitchFamily="34" charset="0"/>
              </a:rPr>
              <a:t>Davis SR, Castelo-Branco</a:t>
            </a:r>
            <a:r>
              <a:rPr lang="en-GB" altLang="en-US" sz="1600" i="1" baseline="30000">
                <a:solidFill>
                  <a:srgbClr val="002060"/>
                </a:solidFill>
                <a:latin typeface="Calibri" panose="020F0502020204030204" pitchFamily="34" charset="0"/>
                <a:cs typeface="Calibri" panose="020F0502020204030204" pitchFamily="34" charset="0"/>
              </a:rPr>
              <a:t> </a:t>
            </a:r>
            <a:r>
              <a:rPr lang="en-GB" altLang="en-US" sz="1600" i="1">
                <a:solidFill>
                  <a:srgbClr val="002060"/>
                </a:solidFill>
                <a:latin typeface="Calibri" panose="020F0502020204030204" pitchFamily="34" charset="0"/>
                <a:cs typeface="Calibri" panose="020F0502020204030204" pitchFamily="34" charset="0"/>
              </a:rPr>
              <a:t>C, Chedraui</a:t>
            </a:r>
            <a:r>
              <a:rPr lang="en-GB" altLang="en-US" sz="1600" i="1" baseline="30000">
                <a:solidFill>
                  <a:srgbClr val="002060"/>
                </a:solidFill>
                <a:latin typeface="Calibri" panose="020F0502020204030204" pitchFamily="34" charset="0"/>
                <a:cs typeface="Calibri" panose="020F0502020204030204" pitchFamily="34" charset="0"/>
              </a:rPr>
              <a:t> </a:t>
            </a:r>
            <a:r>
              <a:rPr lang="en-GB" altLang="en-US" sz="1600" i="1">
                <a:solidFill>
                  <a:srgbClr val="002060"/>
                </a:solidFill>
                <a:latin typeface="Calibri" panose="020F0502020204030204" pitchFamily="34" charset="0"/>
                <a:cs typeface="Calibri" panose="020F0502020204030204" pitchFamily="34" charset="0"/>
              </a:rPr>
              <a:t>P, Lumsden</a:t>
            </a:r>
            <a:r>
              <a:rPr lang="en-GB" altLang="en-US" sz="1600" i="1" baseline="30000">
                <a:solidFill>
                  <a:srgbClr val="002060"/>
                </a:solidFill>
                <a:latin typeface="Calibri" panose="020F0502020204030204" pitchFamily="34" charset="0"/>
                <a:cs typeface="Calibri" panose="020F0502020204030204" pitchFamily="34" charset="0"/>
              </a:rPr>
              <a:t> </a:t>
            </a:r>
            <a:r>
              <a:rPr lang="en-GB" altLang="en-US" sz="1600" i="1">
                <a:solidFill>
                  <a:srgbClr val="002060"/>
                </a:solidFill>
                <a:latin typeface="Calibri" panose="020F0502020204030204" pitchFamily="34" charset="0"/>
                <a:cs typeface="Calibri" panose="020F0502020204030204" pitchFamily="34" charset="0"/>
              </a:rPr>
              <a:t>MA, Nappi</a:t>
            </a:r>
            <a:r>
              <a:rPr lang="en-GB" altLang="en-US" sz="1600" i="1" baseline="30000">
                <a:solidFill>
                  <a:srgbClr val="002060"/>
                </a:solidFill>
                <a:latin typeface="Calibri" panose="020F0502020204030204" pitchFamily="34" charset="0"/>
                <a:cs typeface="Calibri" panose="020F0502020204030204" pitchFamily="34" charset="0"/>
              </a:rPr>
              <a:t> </a:t>
            </a:r>
            <a:r>
              <a:rPr lang="en-GB" altLang="en-US" sz="1600" i="1">
                <a:solidFill>
                  <a:srgbClr val="002060"/>
                </a:solidFill>
                <a:latin typeface="Calibri" panose="020F0502020204030204" pitchFamily="34" charset="0"/>
                <a:cs typeface="Calibri" panose="020F0502020204030204" pitchFamily="34" charset="0"/>
              </a:rPr>
              <a:t>RE, Shah D and Villaseca P Understanding weight gain at menopause: a systematic review, Climacteric 2012.</a:t>
            </a:r>
          </a:p>
          <a:p>
            <a:pPr algn="just" eaLnBrk="1" hangingPunct="1">
              <a:buFont typeface="Calibri" panose="020F0502020204030204" pitchFamily="34" charset="0"/>
              <a:buAutoNum type="arabicPeriod"/>
            </a:pPr>
            <a:r>
              <a:rPr lang="en-GB" altLang="en-US" sz="1600" i="1">
                <a:solidFill>
                  <a:srgbClr val="002060"/>
                </a:solidFill>
                <a:latin typeface="Calibri" panose="020F0502020204030204" pitchFamily="34" charset="0"/>
                <a:cs typeface="Calibri" panose="020F0502020204030204" pitchFamily="34" charset="0"/>
              </a:rPr>
              <a:t>Ainsworth BE, et al. 2011 Compendium of physical activities: A second update of codes and MET values. Medicine &amp; Science in Sports &amp; Exercise. 2011; 43: 1575.</a:t>
            </a:r>
            <a:endParaRPr lang="en-GB" altLang="en-US" sz="1600" i="1">
              <a:solidFill>
                <a:srgbClr val="002060"/>
              </a:solidFill>
              <a:latin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600" i="1">
                <a:solidFill>
                  <a:srgbClr val="002060"/>
                </a:solidFill>
                <a:latin typeface="Calibri" panose="020F0502020204030204" pitchFamily="34" charset="0"/>
                <a:cs typeface="Times New Roman" panose="02020603050405020304" pitchFamily="18" charset="0"/>
              </a:rPr>
              <a:t>Hall KD, et al. 2011 Quantification of the effect of energy imbalance on bodyweight. Lancet 2011; 378: 826–37.</a:t>
            </a:r>
            <a:endParaRPr lang="en-GB" altLang="en-US" sz="1600" i="1">
              <a:solidFill>
                <a:srgbClr val="002060"/>
              </a:solidFill>
              <a:latin typeface="Calibri" panose="020F0502020204030204" pitchFamily="34" charset="0"/>
              <a:cs typeface="Calibri" panose="020F0502020204030204" pitchFamily="34" charset="0"/>
            </a:endParaRPr>
          </a:p>
          <a:p>
            <a:pPr eaLnBrk="1" hangingPunct="1"/>
            <a:endParaRPr lang="en-GB" altLang="en-US" sz="1200">
              <a:solidFill>
                <a:srgbClr val="7030A0"/>
              </a:solidFill>
              <a:latin typeface="Calibri" panose="020F0502020204030204" pitchFamily="34" charset="0"/>
            </a:endParaRPr>
          </a:p>
          <a:p>
            <a:pPr eaLnBrk="1" hangingPunct="1"/>
            <a:endParaRPr lang="en-US" altLang="en-US" sz="1600" b="1">
              <a:solidFill>
                <a:srgbClr val="6A07B5"/>
              </a:solidFill>
              <a:latin typeface="Calibri" panose="020F0502020204030204" pitchFamily="34" charset="0"/>
            </a:endParaRPr>
          </a:p>
          <a:p>
            <a:pPr eaLnBrk="1" hangingPunct="1"/>
            <a:r>
              <a:rPr lang="en-US" altLang="en-US" sz="2000" b="1">
                <a:solidFill>
                  <a:srgbClr val="6A07B5"/>
                </a:solidFill>
                <a:latin typeface="Calibri" panose="020F0502020204030204" pitchFamily="34" charset="0"/>
              </a:rPr>
              <a:t>Perhatian</a:t>
            </a:r>
          </a:p>
          <a:p>
            <a:pPr algn="just" eaLnBrk="1" hangingPunct="1"/>
            <a:r>
              <a:rPr lang="en-US" altLang="en-US">
                <a:solidFill>
                  <a:srgbClr val="660066"/>
                </a:solidFill>
                <a:latin typeface="Calibri" panose="020F0502020204030204" pitchFamily="34" charset="0"/>
              </a:rPr>
              <a:t>Informasi dalam buklet mungkin tidak relevan dengan keadaan kesehatan orang tertentu dan harus selalu didiskusikan dengan ahli kesehatan profesional. Buklet ini hanya berisi informasi. International Menopause Society tidak bertanggung jawab atas kerugian yang disebabkan dari tindakan seseorang dengan mengatas namakan kandungan atau informasi dari buklet ini.</a:t>
            </a:r>
          </a:p>
          <a:p>
            <a:pPr eaLnBrk="1" hangingPunct="1"/>
            <a:endParaRPr lang="en-GB" altLang="en-US" sz="1600">
              <a:solidFill>
                <a:srgbClr val="660066"/>
              </a:solidFill>
              <a:latin typeface="Calibri" panose="020F0502020204030204" pitchFamily="34" charset="0"/>
            </a:endParaRPr>
          </a:p>
          <a:p>
            <a:pPr eaLnBrk="1" hangingPunct="1"/>
            <a:endParaRPr lang="en-GB" altLang="en-US" sz="1200">
              <a:solidFill>
                <a:srgbClr val="7030A0"/>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011A7D-8A89-4F06-8011-64E38EB8086F}"/>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EFC547C7-CED5-4698-9416-E187DE8BD34E}"/>
              </a:ext>
            </a:extLst>
          </p:cNvPr>
          <p:cNvSpPr/>
          <p:nvPr/>
        </p:nvSpPr>
        <p:spPr>
          <a:xfrm>
            <a:off x="0" y="0"/>
            <a:ext cx="9906000" cy="6237288"/>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6AF6F8BB-EE62-4D43-9D21-8C18F9136C1D}"/>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7" name="Picture 2">
            <a:extLst>
              <a:ext uri="{FF2B5EF4-FFF2-40B4-BE49-F238E27FC236}">
                <a16:creationId xmlns:a16="http://schemas.microsoft.com/office/drawing/2014/main" id="{594800A1-9C9F-47CE-8417-699D859543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053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686DB9F-E0BD-4044-BEFE-B30F0309B428}"/>
              </a:ext>
            </a:extLst>
          </p:cNvPr>
          <p:cNvSpPr/>
          <p:nvPr/>
        </p:nvSpPr>
        <p:spPr>
          <a:xfrm>
            <a:off x="4376738" y="2554288"/>
            <a:ext cx="5472112" cy="3600450"/>
          </a:xfrm>
          <a:prstGeom prst="rect">
            <a:avLst/>
          </a:prstGeom>
          <a:solidFill>
            <a:srgbClr val="D996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TextBox 5">
            <a:extLst>
              <a:ext uri="{FF2B5EF4-FFF2-40B4-BE49-F238E27FC236}">
                <a16:creationId xmlns:a16="http://schemas.microsoft.com/office/drawing/2014/main" id="{AC3280E0-CD4C-40C5-BCE7-8DED3EB4D978}"/>
              </a:ext>
            </a:extLst>
          </p:cNvPr>
          <p:cNvSpPr txBox="1">
            <a:spLocks noChangeArrowheads="1"/>
          </p:cNvSpPr>
          <p:nvPr/>
        </p:nvSpPr>
        <p:spPr bwMode="auto">
          <a:xfrm>
            <a:off x="4521200" y="2625725"/>
            <a:ext cx="5184775" cy="3540125"/>
          </a:xfrm>
          <a:prstGeom prst="rect">
            <a:avLst/>
          </a:prstGeom>
          <a:solidFill>
            <a:schemeClr val="accent2">
              <a:lumMod val="60000"/>
              <a:lumOff val="40000"/>
            </a:schemeClr>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GB" sz="2400" b="1" dirty="0" err="1">
                <a:solidFill>
                  <a:schemeClr val="tx2">
                    <a:lumMod val="75000"/>
                  </a:schemeClr>
                </a:solidFill>
                <a:latin typeface="Calibri"/>
                <a:ea typeface="+mn-ea"/>
              </a:rPr>
              <a:t>Kelebihan</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berat</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badan</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dapat</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menyebabkan</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peningkatan</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risiko</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penyakit</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jantung</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hipertensi</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kencing</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manis</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henti</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nafas</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dalam</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tidur</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kanker</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osteoartritis</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dan</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masalah</a:t>
            </a:r>
            <a:r>
              <a:rPr lang="en-GB" sz="2400" b="1" dirty="0">
                <a:solidFill>
                  <a:schemeClr val="tx2">
                    <a:lumMod val="75000"/>
                  </a:schemeClr>
                </a:solidFill>
                <a:latin typeface="Calibri"/>
                <a:ea typeface="+mn-ea"/>
              </a:rPr>
              <a:t> </a:t>
            </a:r>
            <a:r>
              <a:rPr lang="en-GB" sz="2400" b="1" dirty="0" err="1">
                <a:solidFill>
                  <a:schemeClr val="tx2">
                    <a:lumMod val="75000"/>
                  </a:schemeClr>
                </a:solidFill>
                <a:latin typeface="Calibri"/>
                <a:ea typeface="+mn-ea"/>
              </a:rPr>
              <a:t>kesehatan</a:t>
            </a:r>
            <a:r>
              <a:rPr lang="en-GB" sz="2400" b="1" dirty="0">
                <a:solidFill>
                  <a:schemeClr val="tx2">
                    <a:lumMod val="75000"/>
                  </a:schemeClr>
                </a:solidFill>
                <a:latin typeface="Calibri"/>
                <a:ea typeface="+mn-ea"/>
              </a:rPr>
              <a:t> mental</a:t>
            </a:r>
          </a:p>
          <a:p>
            <a:pPr algn="just" eaLnBrk="1" hangingPunct="1">
              <a:defRPr/>
            </a:pPr>
            <a:endParaRPr lang="en-GB" sz="2800" b="1" baseline="30000" dirty="0">
              <a:solidFill>
                <a:srgbClr val="7030A0"/>
              </a:solidFill>
              <a:latin typeface="Calibri"/>
              <a:ea typeface="+mn-ea"/>
            </a:endParaRPr>
          </a:p>
          <a:p>
            <a:pPr algn="just" eaLnBrk="1" hangingPunct="1">
              <a:defRPr/>
            </a:pPr>
            <a:endParaRPr lang="en-GB" sz="1200" b="1" baseline="30000" dirty="0">
              <a:solidFill>
                <a:srgbClr val="7030A0"/>
              </a:solidFill>
              <a:latin typeface="+mj-lt"/>
              <a:ea typeface="+mn-ea"/>
            </a:endParaRPr>
          </a:p>
          <a:p>
            <a:pPr algn="just" eaLnBrk="1" hangingPunct="1">
              <a:defRPr/>
            </a:pPr>
            <a:r>
              <a:rPr lang="en-GB" sz="2000" b="1" dirty="0" err="1">
                <a:solidFill>
                  <a:srgbClr val="17375E"/>
                </a:solidFill>
                <a:latin typeface="+mj-lt"/>
                <a:ea typeface="+mn-ea"/>
              </a:rPr>
              <a:t>Untuk</a:t>
            </a:r>
            <a:r>
              <a:rPr lang="en-GB" sz="2000" b="1" dirty="0">
                <a:solidFill>
                  <a:srgbClr val="17375E"/>
                </a:solidFill>
                <a:latin typeface="+mj-lt"/>
                <a:ea typeface="+mn-ea"/>
              </a:rPr>
              <a:t> </a:t>
            </a:r>
            <a:r>
              <a:rPr lang="en-GB" sz="2000" b="1" dirty="0" err="1">
                <a:solidFill>
                  <a:srgbClr val="17375E"/>
                </a:solidFill>
                <a:latin typeface="+mj-lt"/>
                <a:ea typeface="+mn-ea"/>
              </a:rPr>
              <a:t>informasi</a:t>
            </a:r>
            <a:r>
              <a:rPr lang="en-GB" sz="2000" b="1" dirty="0">
                <a:solidFill>
                  <a:srgbClr val="17375E"/>
                </a:solidFill>
                <a:latin typeface="+mj-lt"/>
                <a:ea typeface="+mn-ea"/>
              </a:rPr>
              <a:t> </a:t>
            </a:r>
            <a:r>
              <a:rPr lang="en-GB" sz="2000" b="1" dirty="0" err="1">
                <a:solidFill>
                  <a:srgbClr val="17375E"/>
                </a:solidFill>
                <a:latin typeface="+mj-lt"/>
                <a:ea typeface="+mn-ea"/>
              </a:rPr>
              <a:t>lebih</a:t>
            </a:r>
            <a:r>
              <a:rPr lang="en-GB" sz="2000" b="1" dirty="0">
                <a:solidFill>
                  <a:srgbClr val="17375E"/>
                </a:solidFill>
                <a:latin typeface="+mj-lt"/>
                <a:ea typeface="+mn-ea"/>
              </a:rPr>
              <a:t> </a:t>
            </a:r>
            <a:r>
              <a:rPr lang="en-GB" sz="2000" b="1" dirty="0" err="1">
                <a:solidFill>
                  <a:srgbClr val="17375E"/>
                </a:solidFill>
                <a:latin typeface="+mj-lt"/>
                <a:ea typeface="+mn-ea"/>
              </a:rPr>
              <a:t>lanjut</a:t>
            </a:r>
            <a:r>
              <a:rPr lang="en-GB" sz="2000" b="1" dirty="0">
                <a:solidFill>
                  <a:srgbClr val="17375E"/>
                </a:solidFill>
                <a:latin typeface="+mj-lt"/>
                <a:ea typeface="+mn-ea"/>
              </a:rPr>
              <a:t> </a:t>
            </a:r>
            <a:r>
              <a:rPr lang="en-GB" sz="2000" b="1" dirty="0" err="1">
                <a:solidFill>
                  <a:srgbClr val="17375E"/>
                </a:solidFill>
                <a:latin typeface="+mj-lt"/>
                <a:ea typeface="+mn-ea"/>
              </a:rPr>
              <a:t>kunjungi</a:t>
            </a:r>
            <a:r>
              <a:rPr lang="en-GB" sz="2000" b="1" dirty="0">
                <a:solidFill>
                  <a:srgbClr val="17375E"/>
                </a:solidFill>
                <a:latin typeface="+mj-lt"/>
                <a:ea typeface="+mn-ea"/>
              </a:rPr>
              <a:t> : </a:t>
            </a:r>
            <a:r>
              <a:rPr lang="en-GB" sz="2000" b="1" dirty="0">
                <a:solidFill>
                  <a:srgbClr val="EC008C"/>
                </a:solidFill>
                <a:latin typeface="+mj-lt"/>
                <a:ea typeface="+mn-ea"/>
                <a:hlinkClick r:id="rId4"/>
              </a:rPr>
              <a:t>www.imsociety.org</a:t>
            </a:r>
            <a:endParaRPr lang="en-GB" sz="2000" b="1" dirty="0">
              <a:solidFill>
                <a:srgbClr val="EC008C"/>
              </a:solidFill>
              <a:latin typeface="+mj-lt"/>
              <a:ea typeface="+mn-ea"/>
            </a:endParaRPr>
          </a:p>
          <a:p>
            <a:pPr algn="just" eaLnBrk="1" hangingPunct="1">
              <a:defRPr/>
            </a:pPr>
            <a:endParaRPr lang="en-GB" sz="2000" b="1" baseline="30000" dirty="0">
              <a:solidFill>
                <a:srgbClr val="EC008C"/>
              </a:solidFill>
              <a:latin typeface="+mj-lt"/>
              <a:ea typeface="+mn-ea"/>
            </a:endParaRPr>
          </a:p>
        </p:txBody>
      </p:sp>
      <p:sp>
        <p:nvSpPr>
          <p:cNvPr id="6" name="Rectangle 5">
            <a:extLst>
              <a:ext uri="{FF2B5EF4-FFF2-40B4-BE49-F238E27FC236}">
                <a16:creationId xmlns:a16="http://schemas.microsoft.com/office/drawing/2014/main" id="{CDC8BD44-9B08-422C-A66E-4F050D11659C}"/>
              </a:ext>
            </a:extLst>
          </p:cNvPr>
          <p:cNvSpPr/>
          <p:nvPr/>
        </p:nvSpPr>
        <p:spPr>
          <a:xfrm>
            <a:off x="4376738" y="71438"/>
            <a:ext cx="5472112" cy="2420937"/>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extBox 7">
            <a:extLst>
              <a:ext uri="{FF2B5EF4-FFF2-40B4-BE49-F238E27FC236}">
                <a16:creationId xmlns:a16="http://schemas.microsoft.com/office/drawing/2014/main" id="{764A494F-91B6-487C-8FA0-430601AC86D6}"/>
              </a:ext>
            </a:extLst>
          </p:cNvPr>
          <p:cNvSpPr txBox="1">
            <a:spLocks noChangeArrowheads="1"/>
          </p:cNvSpPr>
          <p:nvPr/>
        </p:nvSpPr>
        <p:spPr bwMode="auto">
          <a:xfrm>
            <a:off x="4376936" y="332656"/>
            <a:ext cx="5472608" cy="1938992"/>
          </a:xfrm>
          <a:prstGeom prst="rect">
            <a:avLst/>
          </a:prstGeom>
          <a:solidFill>
            <a:srgbClr val="254061"/>
          </a:solidFill>
          <a:ln w="9525">
            <a:noFill/>
            <a:miter lim="800000"/>
            <a:headEnd/>
            <a:tailEnd/>
          </a:ln>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defRPr/>
            </a:pP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Tetaplah</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t>
            </a: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bugar</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&amp; </a:t>
            </a: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hindari</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t>
            </a: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kelebihan</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t>
            </a: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berat</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t>
            </a: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badan</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a:t>
            </a:r>
          </a:p>
          <a:p>
            <a:pPr algn="ctr" eaLnBrk="1" hangingPunct="1">
              <a:defRPr/>
            </a:pPr>
            <a:r>
              <a:rPr lang="en-GB" sz="4000" b="1" dirty="0" err="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setelah</a:t>
            </a:r>
            <a:r>
              <a:rPr lang="en-GB"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Calibri" charset="0"/>
              </a:rPr>
              <a:t> menopause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36B76F2B-D8C7-4A1F-8CF9-D5678321B0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590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A7F433DF-4435-4931-95C6-C78FF9C0E7E5}"/>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0" name="Subtitle 2">
            <a:extLst>
              <a:ext uri="{FF2B5EF4-FFF2-40B4-BE49-F238E27FC236}">
                <a16:creationId xmlns:a16="http://schemas.microsoft.com/office/drawing/2014/main" id="{240BC2DA-2000-4275-962E-752DD2B11E2B}"/>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3</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3A657FE1-9CDC-4118-B2FC-62281E808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69224" y="4006753"/>
            <a:ext cx="1872208" cy="18705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2" name="TextBox 11">
            <a:extLst>
              <a:ext uri="{FF2B5EF4-FFF2-40B4-BE49-F238E27FC236}">
                <a16:creationId xmlns:a16="http://schemas.microsoft.com/office/drawing/2014/main" id="{8F4377F1-0F31-43AB-A3B6-2015A80978D6}"/>
              </a:ext>
            </a:extLst>
          </p:cNvPr>
          <p:cNvSpPr txBox="1">
            <a:spLocks noChangeArrowheads="1"/>
          </p:cNvSpPr>
          <p:nvPr/>
        </p:nvSpPr>
        <p:spPr bwMode="auto">
          <a:xfrm>
            <a:off x="776288" y="971550"/>
            <a:ext cx="8351837" cy="440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GB" altLang="en-US" sz="2800" b="1">
                <a:solidFill>
                  <a:srgbClr val="EC008C"/>
                </a:solidFill>
                <a:cs typeface="Arial" panose="020B0604020202020204" pitchFamily="34" charset="0"/>
              </a:rPr>
              <a:t>Kejadian obesitas terus bertambah dan didapat peningkatan risiko obesitas pada wanita usia paruh baya</a:t>
            </a:r>
          </a:p>
          <a:p>
            <a:pPr algn="just" eaLnBrk="1" hangingPunct="1"/>
            <a:endParaRPr lang="en-GB" altLang="en-US" sz="2800" b="1">
              <a:solidFill>
                <a:srgbClr val="EC008C"/>
              </a:solidFill>
              <a:cs typeface="Arial" panose="020B0604020202020204" pitchFamily="34" charset="0"/>
            </a:endParaRPr>
          </a:p>
          <a:p>
            <a:pPr algn="just" eaLnBrk="1" hangingPunct="1"/>
            <a:r>
              <a:rPr lang="en-GB" altLang="en-US" sz="2800" b="1">
                <a:solidFill>
                  <a:srgbClr val="EC008C"/>
                </a:solidFill>
                <a:cs typeface="Arial" panose="020B0604020202020204" pitchFamily="34" charset="0"/>
              </a:rPr>
              <a:t>Pemahaman yang baik terhadap hubungan antara peningkatan berat badan, lemak tubuh dan menopause akan membantu mengambil langkah positip menuju perbaikan pola dan kualitas hidup anda</a:t>
            </a:r>
            <a:endParaRPr lang="en-GB" altLang="en-US" sz="2800">
              <a:solidFill>
                <a:srgbClr val="EC008C"/>
              </a:solidFill>
              <a:cs typeface="Arial" panose="020B0604020202020204" pitchFamily="34" charset="0"/>
            </a:endParaRPr>
          </a:p>
          <a:p>
            <a:pPr algn="just" eaLnBrk="1" hangingPunct="1"/>
            <a:r>
              <a:rPr lang="en-GB" altLang="en-US" sz="2800" b="1">
                <a:solidFill>
                  <a:srgbClr val="FF0000"/>
                </a:solidFill>
                <a:latin typeface="Calibri" panose="020F0502020204030204" pitchFamily="34" charset="0"/>
                <a:cs typeface="Times New Roman" panose="02020603050405020304" pitchFamily="18" charset="0"/>
              </a:rPr>
              <a:t>   </a:t>
            </a:r>
            <a:endParaRPr lang="en-US" altLang="en-US" sz="2800" b="1">
              <a:solidFill>
                <a:srgbClr val="7030A0"/>
              </a:solidFill>
              <a:latin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06854C43-2C18-4365-BB0A-866F642DF2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EC5F91F1-AA01-4C8C-AF4C-9EF379A6D32A}"/>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124" name="Subtitle 2">
            <a:extLst>
              <a:ext uri="{FF2B5EF4-FFF2-40B4-BE49-F238E27FC236}">
                <a16:creationId xmlns:a16="http://schemas.microsoft.com/office/drawing/2014/main" id="{71B9DE61-8788-4F2C-9EA0-A05404A407CD}"/>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4</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5C58863C-66BA-470C-A316-3893237C6B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36904" y="0"/>
            <a:ext cx="1568624" cy="15672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6" name="TextBox 11">
            <a:extLst>
              <a:ext uri="{FF2B5EF4-FFF2-40B4-BE49-F238E27FC236}">
                <a16:creationId xmlns:a16="http://schemas.microsoft.com/office/drawing/2014/main" id="{572FC9EC-5BAB-42F1-8980-3FF34CDC2D16}"/>
              </a:ext>
            </a:extLst>
          </p:cNvPr>
          <p:cNvSpPr txBox="1">
            <a:spLocks noChangeArrowheads="1"/>
          </p:cNvSpPr>
          <p:nvPr/>
        </p:nvSpPr>
        <p:spPr bwMode="auto">
          <a:xfrm>
            <a:off x="704850" y="666750"/>
            <a:ext cx="7488238"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2800" b="1">
                <a:solidFill>
                  <a:srgbClr val="7030A0"/>
                </a:solidFill>
                <a:latin typeface="Calibri" panose="020F0502020204030204" pitchFamily="34" charset="0"/>
                <a:cs typeface="Times New Roman" panose="02020603050405020304" pitchFamily="18" charset="0"/>
              </a:rPr>
              <a:t>Apakah  menopause itu?</a:t>
            </a:r>
          </a:p>
          <a:p>
            <a:pPr algn="just" eaLnBrk="1" hangingPunct="1"/>
            <a:endParaRPr lang="en-US" altLang="en-US" sz="28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US"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Menopause bukan suatu penyakit tetapi merupakan masa transisi pada kehidupan wanita yang disebabkan karena penurunan produksi hormon seks ovarium (estrogen, progesteron dan testosteron) dan perubahan hormon tersebut berdampak pada kesehatan wanita. </a:t>
            </a:r>
          </a:p>
          <a:p>
            <a:pPr algn="just" eaLnBrk="1" hangingPunct="1"/>
            <a:endParaRPr lang="en-US"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US"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Menopause sering kali disebut sebagai </a:t>
            </a:r>
            <a:r>
              <a:rPr lang="en-US" altLang="en-US"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a:t>
            </a:r>
            <a:r>
              <a:rPr lang="en-US" altLang="ja-JP"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perubahan kehidupan</a:t>
            </a:r>
            <a:r>
              <a:rPr lang="en-US" altLang="en-US"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a:t>
            </a:r>
            <a:r>
              <a:rPr lang="en-US" altLang="ja-JP" sz="2400">
                <a:solidFill>
                  <a:srgbClr val="002060"/>
                </a:solidFill>
                <a:latin typeface="Calibri" panose="020F0502020204030204" pitchFamily="34" charset="0"/>
                <a:ea typeface="Calibri" panose="020F0502020204030204" pitchFamily="34" charset="0"/>
                <a:cs typeface="Times New Roman" panose="02020603050405020304" pitchFamily="18" charset="0"/>
              </a:rPr>
              <a:t> yang ditandai dengan berakhirnya masa reproduksi wanita. Istilah menopause mengacu pada arti  haid terakhir yang dialami wanita. Hampir semua wanita mengalami menopause alami pada usia antara 45 dan 55 tahun dengan rerata terjadi pada usia 51 tahun.</a:t>
            </a:r>
            <a:r>
              <a:rPr lang="en-US" altLang="ja-JP" sz="2400" baseline="30000">
                <a:solidFill>
                  <a:srgbClr val="002060"/>
                </a:solidFill>
                <a:latin typeface="Calibri" panose="020F0502020204030204" pitchFamily="34" charset="0"/>
                <a:ea typeface="Calibri" panose="020F0502020204030204" pitchFamily="34" charset="0"/>
                <a:cs typeface="Times New Roman" panose="02020603050405020304" pitchFamily="18" charset="0"/>
              </a:rPr>
              <a:t>[</a:t>
            </a:r>
            <a:r>
              <a:rPr lang="en-GB" altLang="ja-JP" sz="2400" baseline="30000">
                <a:solidFill>
                  <a:srgbClr val="002060"/>
                </a:solidFill>
                <a:latin typeface="Calibri" panose="020F0502020204030204" pitchFamily="34" charset="0"/>
                <a:ea typeface="Calibri" panose="020F0502020204030204" pitchFamily="34" charset="0"/>
                <a:cs typeface="Times New Roman" panose="02020603050405020304" pitchFamily="18" charset="0"/>
              </a:rPr>
              <a:t>1</a:t>
            </a:r>
            <a:r>
              <a:rPr lang="en-US" altLang="ja-JP" sz="2400" baseline="30000">
                <a:solidFill>
                  <a:srgbClr val="002060"/>
                </a:solidFill>
                <a:latin typeface="Calibri" panose="020F0502020204030204" pitchFamily="34" charset="0"/>
                <a:ea typeface="Calibri" panose="020F0502020204030204" pitchFamily="34" charset="0"/>
                <a:cs typeface="Times New Roman" panose="02020603050405020304" pitchFamily="18" charset="0"/>
              </a:rPr>
              <a:t>.].</a:t>
            </a:r>
          </a:p>
          <a:p>
            <a:pPr algn="just" eaLnBrk="1" hangingPunct="1"/>
            <a:endParaRPr lang="en-GB" altLang="en-US" sz="2400">
              <a:solidFill>
                <a:srgbClr val="002060"/>
              </a:solidFill>
              <a:latin typeface="Consolas" panose="020B0609020204030204" pitchFamily="49" charset="0"/>
              <a:ea typeface="Calibri" panose="020F0502020204030204" pitchFamily="34" charset="0"/>
              <a:cs typeface="Times New Roman" panose="02020603050405020304" pitchFamily="18" charset="0"/>
            </a:endParaRPr>
          </a:p>
          <a:p>
            <a:pPr algn="just" eaLnBrk="1" hangingPunct="1"/>
            <a:r>
              <a:rPr lang="en-US" altLang="en-US" sz="1200" b="1">
                <a:solidFill>
                  <a:srgbClr val="009999"/>
                </a:solidFill>
                <a:latin typeface="Calibri" panose="020F0502020204030204" pitchFamily="34" charset="0"/>
                <a:cs typeface="Times New Roman" panose="02020603050405020304" pitchFamily="18" charset="0"/>
              </a:rPr>
              <a:t> </a:t>
            </a:r>
            <a:endParaRPr lang="en-GB" altLang="en-US" sz="1200" b="1">
              <a:solidFill>
                <a:srgbClr val="009999"/>
              </a:solidFill>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a:extLst>
              <a:ext uri="{FF2B5EF4-FFF2-40B4-BE49-F238E27FC236}">
                <a16:creationId xmlns:a16="http://schemas.microsoft.com/office/drawing/2014/main" id="{4DE8469B-7AE6-4AE8-9640-7CAD94D3DA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1590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B145797A-77B5-4C56-B833-7B48CEA00D83}"/>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148" name="Subtitle 2">
            <a:extLst>
              <a:ext uri="{FF2B5EF4-FFF2-40B4-BE49-F238E27FC236}">
                <a16:creationId xmlns:a16="http://schemas.microsoft.com/office/drawing/2014/main" id="{0D12A4F9-9C7A-471E-BE38-3783654A9E96}"/>
              </a:ext>
            </a:extLst>
          </p:cNvPr>
          <p:cNvSpPr>
            <a:spLocks noGrp="1"/>
          </p:cNvSpPr>
          <p:nvPr>
            <p:ph type="subTitle" idx="4294967295"/>
          </p:nvPr>
        </p:nvSpPr>
        <p:spPr>
          <a:xfrm>
            <a:off x="273050" y="6416675"/>
            <a:ext cx="9466263"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5</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1076D0FF-CE3A-403D-ABE6-05B0B95FDB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8371"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50" name="TextBox 11">
            <a:extLst>
              <a:ext uri="{FF2B5EF4-FFF2-40B4-BE49-F238E27FC236}">
                <a16:creationId xmlns:a16="http://schemas.microsoft.com/office/drawing/2014/main" id="{9674E813-CADA-487F-9A21-503B3AD9C66F}"/>
              </a:ext>
            </a:extLst>
          </p:cNvPr>
          <p:cNvSpPr txBox="1">
            <a:spLocks noChangeArrowheads="1"/>
          </p:cNvSpPr>
          <p:nvPr/>
        </p:nvSpPr>
        <p:spPr bwMode="auto">
          <a:xfrm>
            <a:off x="488950" y="44450"/>
            <a:ext cx="7993063"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endParaRPr lang="en-GB" altLang="en-US" sz="1200">
              <a:solidFill>
                <a:srgbClr val="002060"/>
              </a:solidFill>
              <a:latin typeface="Consolas" panose="020B0609020204030204" pitchFamily="49" charset="0"/>
              <a:ea typeface="Calibri" panose="020F0502020204030204" pitchFamily="34" charset="0"/>
              <a:cs typeface="Times New Roman" panose="02020603050405020304" pitchFamily="18" charset="0"/>
            </a:endParaRPr>
          </a:p>
          <a:p>
            <a:pPr algn="just" eaLnBrk="1" hangingPunct="1"/>
            <a:r>
              <a:rPr lang="en-US" altLang="en-US" sz="1200" b="1">
                <a:solidFill>
                  <a:srgbClr val="009999"/>
                </a:solidFill>
                <a:latin typeface="Calibri" panose="020F0502020204030204" pitchFamily="34" charset="0"/>
                <a:ea typeface="Calibri" panose="020F0502020204030204" pitchFamily="34" charset="0"/>
                <a:cs typeface="Times New Roman" panose="02020603050405020304" pitchFamily="18" charset="0"/>
              </a:rPr>
              <a:t> </a:t>
            </a:r>
            <a:endParaRPr lang="en-GB" altLang="en-US" sz="1200" b="1">
              <a:solidFill>
                <a:srgbClr val="009999"/>
              </a:solidFill>
              <a:ea typeface="Calibri" panose="020F0502020204030204" pitchFamily="34" charset="0"/>
              <a:cs typeface="Times New Roman" panose="02020603050405020304" pitchFamily="18" charset="0"/>
            </a:endParaRPr>
          </a:p>
          <a:p>
            <a:pPr algn="just" eaLnBrk="1" hangingPunct="1"/>
            <a:r>
              <a:rPr lang="en-US" altLang="en-US" sz="2800" b="1">
                <a:solidFill>
                  <a:srgbClr val="7030A0"/>
                </a:solidFill>
                <a:latin typeface="Calibri" panose="020F0502020204030204" pitchFamily="34" charset="0"/>
                <a:ea typeface="Calibri" panose="020F0502020204030204" pitchFamily="34" charset="0"/>
                <a:cs typeface="Times New Roman" panose="02020603050405020304" pitchFamily="18" charset="0"/>
              </a:rPr>
              <a:t>Keluhan menopause</a:t>
            </a:r>
          </a:p>
          <a:p>
            <a:pPr algn="just" eaLnBrk="1" hangingPunct="1"/>
            <a:endParaRPr lang="en-GB" altLang="en-US" sz="28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Keluhan yang sering dirasakan wanita menopause di Indonesia dan Asia pada umumnya adalah rasa pegal, nyeri sendi dan penurunan daya ingat. Keluhan lain diantaranya adalah gejolak panas (</a:t>
            </a:r>
            <a:r>
              <a:rPr lang="en-GB" altLang="en-US"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hot flushes</a:t>
            </a:r>
            <a:r>
              <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 keringat malam, kulit kering, vagina kering, penurunan libido, gangguan kencing dan sulit tidur. </a:t>
            </a:r>
            <a:r>
              <a:rPr lang="en-US"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Pe</a:t>
            </a:r>
            <a:r>
              <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rubahan hormon juga dapat berpengaruh pada perubahan </a:t>
            </a:r>
            <a:r>
              <a:rPr lang="en-GB" altLang="en-US"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mood, </a:t>
            </a:r>
            <a:r>
              <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cemas, mudah marah, sering lupa, gangguan konsentrasi dan pengambilan keputusan. Kadar rendah hormon estrogen menyebabkan penurunan kadar serotonin, suatu zat kimia tubuh yang bertugas mengatur</a:t>
            </a:r>
            <a:r>
              <a:rPr lang="en-GB" altLang="en-US" sz="2400" i="1">
                <a:solidFill>
                  <a:srgbClr val="002060"/>
                </a:solidFill>
                <a:latin typeface="Calibri" panose="020F0502020204030204" pitchFamily="34" charset="0"/>
                <a:ea typeface="Calibri" panose="020F0502020204030204" pitchFamily="34" charset="0"/>
                <a:cs typeface="Times New Roman" panose="02020603050405020304" pitchFamily="18" charset="0"/>
              </a:rPr>
              <a:t> mood</a:t>
            </a:r>
            <a:r>
              <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rPr>
              <a:t>, emosi dan tidur. Wanita yang merasakan sangat berat keluhan tersebut terutama saat awal menopause biasanya akan berlanjut terus sampai beberapa tahun.</a:t>
            </a:r>
            <a:r>
              <a:rPr lang="en-GB" altLang="en-US" sz="2400" baseline="30000">
                <a:solidFill>
                  <a:srgbClr val="002060"/>
                </a:solidFill>
                <a:latin typeface="Calibri" panose="020F0502020204030204" pitchFamily="34" charset="0"/>
                <a:ea typeface="Calibri" panose="020F0502020204030204" pitchFamily="34" charset="0"/>
                <a:cs typeface="Times New Roman" panose="02020603050405020304" pitchFamily="18" charset="0"/>
              </a:rPr>
              <a:t> [2.].</a:t>
            </a:r>
            <a:endPar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r>
              <a:rPr lang="en-GB" altLang="en-US" sz="2400" b="1">
                <a:solidFill>
                  <a:srgbClr val="7030A0"/>
                </a:solidFill>
                <a:latin typeface="Calibri" panose="020F0502020204030204" pitchFamily="34" charset="0"/>
                <a:ea typeface="Calibri" panose="020F0502020204030204" pitchFamily="34" charset="0"/>
                <a:cs typeface="Times New Roman" panose="02020603050405020304"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a:extLst>
              <a:ext uri="{FF2B5EF4-FFF2-40B4-BE49-F238E27FC236}">
                <a16:creationId xmlns:a16="http://schemas.microsoft.com/office/drawing/2014/main" id="{9F5CE072-E5C3-433F-B68A-801AFA9C94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6F992A1-5ADB-405D-8629-1E19A6A256CA}"/>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2" name="Subtitle 2">
            <a:extLst>
              <a:ext uri="{FF2B5EF4-FFF2-40B4-BE49-F238E27FC236}">
                <a16:creationId xmlns:a16="http://schemas.microsoft.com/office/drawing/2014/main" id="{22DB4043-5968-4CE2-BF8A-E061ACB58F76}"/>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ea typeface="ＭＳ Ｐゴシック" panose="020B0600070205080204" pitchFamily="34" charset="-128"/>
              </a:rPr>
              <a:t>6</a:t>
            </a:r>
          </a:p>
        </p:txBody>
      </p:sp>
      <p:pic>
        <p:nvPicPr>
          <p:cNvPr id="10" name="Picture 9">
            <a:extLst>
              <a:ext uri="{FF2B5EF4-FFF2-40B4-BE49-F238E27FC236}">
                <a16:creationId xmlns:a16="http://schemas.microsoft.com/office/drawing/2014/main" id="{7A93286E-B2CC-4A2D-9EF3-6F66AE996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09384" y="58686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174" name="TextBox 4">
            <a:extLst>
              <a:ext uri="{FF2B5EF4-FFF2-40B4-BE49-F238E27FC236}">
                <a16:creationId xmlns:a16="http://schemas.microsoft.com/office/drawing/2014/main" id="{64E1E3C4-8DF9-4F93-AF27-911D8C767025}"/>
              </a:ext>
            </a:extLst>
          </p:cNvPr>
          <p:cNvSpPr txBox="1">
            <a:spLocks noChangeArrowheads="1"/>
          </p:cNvSpPr>
          <p:nvPr/>
        </p:nvSpPr>
        <p:spPr bwMode="auto">
          <a:xfrm>
            <a:off x="776288" y="1341438"/>
            <a:ext cx="79930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GB" altLang="en-US" sz="3200" b="1">
                <a:solidFill>
                  <a:srgbClr val="7030A0"/>
                </a:solidFill>
                <a:latin typeface="Calibri" panose="020F0502020204030204" pitchFamily="34" charset="0"/>
                <a:cs typeface="Times New Roman" panose="02020603050405020304" pitchFamily="18" charset="0"/>
              </a:rPr>
              <a:t>Obesitas dan menopause</a:t>
            </a:r>
          </a:p>
          <a:p>
            <a:pPr algn="just" eaLnBrk="1" hangingPunct="1"/>
            <a:endParaRPr lang="en-GB" altLang="en-US" sz="2800" b="1">
              <a:solidFill>
                <a:srgbClr val="7030A0"/>
              </a:solidFill>
              <a:latin typeface="Calibri" panose="020F0502020204030204" pitchFamily="34" charset="0"/>
              <a:cs typeface="Times New Roman" panose="02020603050405020304" pitchFamily="18" charset="0"/>
            </a:endParaRPr>
          </a:p>
          <a:p>
            <a:pPr algn="just" eaLnBrk="1" hangingPunct="1"/>
            <a:r>
              <a:rPr lang="en-GB" altLang="en-US" sz="2400">
                <a:solidFill>
                  <a:srgbClr val="002060"/>
                </a:solidFill>
                <a:latin typeface="Calibri" panose="020F0502020204030204" pitchFamily="34" charset="0"/>
                <a:cs typeface="Times New Roman" panose="02020603050405020304" pitchFamily="18" charset="0"/>
              </a:rPr>
              <a:t>Risiko obesitas pada wanita meningkat bersama usia. Saat menopause wanita mengalami perubahan lemak tubuh terutama didaerah perut dibandingkan dengan bagian tubuh bawah seperti yang sering dialami wanita muda. Kelebihan lemak perut berhubungan erat dengan obesitas dan kondisi lain misalnya penyakit jantung. </a:t>
            </a:r>
            <a:r>
              <a:rPr lang="en-GB" altLang="en-US" sz="2400" baseline="30000">
                <a:solidFill>
                  <a:srgbClr val="002060"/>
                </a:solidFill>
                <a:latin typeface="Calibri" panose="020F0502020204030204" pitchFamily="34" charset="0"/>
                <a:cs typeface="Times New Roman" panose="02020603050405020304" pitchFamily="18" charset="0"/>
              </a:rPr>
              <a:t>[3.].</a:t>
            </a:r>
            <a:endParaRPr lang="en-GB" altLang="en-US" sz="2400">
              <a:solidFill>
                <a:srgbClr val="002060"/>
              </a:solidFill>
              <a:latin typeface="Calibri" panose="020F0502020204030204" pitchFamily="34" charset="0"/>
              <a:cs typeface="Times New Roman" panose="02020603050405020304" pitchFamily="18" charset="0"/>
            </a:endParaRPr>
          </a:p>
          <a:p>
            <a:pPr algn="just" eaLnBrk="1" hangingPunct="1"/>
            <a:r>
              <a:rPr lang="en-US" altLang="en-US" sz="240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n-GB" altLang="en-US" sz="24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a:extLst>
              <a:ext uri="{FF2B5EF4-FFF2-40B4-BE49-F238E27FC236}">
                <a16:creationId xmlns:a16="http://schemas.microsoft.com/office/drawing/2014/main" id="{62131AE2-E88B-4934-B377-9B6660E098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D7FAB3B-553F-456C-A2B2-D645F6933334}"/>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6" name="Subtitle 2">
            <a:extLst>
              <a:ext uri="{FF2B5EF4-FFF2-40B4-BE49-F238E27FC236}">
                <a16:creationId xmlns:a16="http://schemas.microsoft.com/office/drawing/2014/main" id="{2341FB45-056D-4E3E-A3D8-4ABEC73404EF}"/>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ea typeface="ＭＳ Ｐゴシック" panose="020B0600070205080204" pitchFamily="34" charset="-128"/>
              </a:rPr>
              <a:t>7</a:t>
            </a:r>
          </a:p>
        </p:txBody>
      </p:sp>
      <p:pic>
        <p:nvPicPr>
          <p:cNvPr id="10" name="Picture 9">
            <a:extLst>
              <a:ext uri="{FF2B5EF4-FFF2-40B4-BE49-F238E27FC236}">
                <a16:creationId xmlns:a16="http://schemas.microsoft.com/office/drawing/2014/main" id="{5B9875B9-5C39-4C3D-928A-C28CC0E0F7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9344" y="-17140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413" name="TextBox 4">
            <a:extLst>
              <a:ext uri="{FF2B5EF4-FFF2-40B4-BE49-F238E27FC236}">
                <a16:creationId xmlns:a16="http://schemas.microsoft.com/office/drawing/2014/main" id="{9A794323-F22B-41F4-A998-C7C9EE41DECE}"/>
              </a:ext>
            </a:extLst>
          </p:cNvPr>
          <p:cNvSpPr txBox="1">
            <a:spLocks noChangeArrowheads="1"/>
          </p:cNvSpPr>
          <p:nvPr/>
        </p:nvSpPr>
        <p:spPr bwMode="auto">
          <a:xfrm>
            <a:off x="488950" y="447675"/>
            <a:ext cx="7993063"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eaLnBrk="1" hangingPunct="1">
              <a:defRPr/>
            </a:pPr>
            <a:r>
              <a:rPr lang="en-GB" sz="3200" b="1" dirty="0" err="1">
                <a:solidFill>
                  <a:srgbClr val="7030A0"/>
                </a:solidFill>
                <a:latin typeface="+mn-lt"/>
                <a:cs typeface="Times New Roman" charset="0"/>
              </a:rPr>
              <a:t>Obesitas</a:t>
            </a:r>
            <a:r>
              <a:rPr lang="en-GB" sz="3200" b="1" dirty="0">
                <a:solidFill>
                  <a:srgbClr val="7030A0"/>
                </a:solidFill>
                <a:latin typeface="+mn-lt"/>
                <a:cs typeface="Times New Roman" charset="0"/>
              </a:rPr>
              <a:t> </a:t>
            </a:r>
            <a:r>
              <a:rPr lang="en-GB" sz="3200" b="1" dirty="0" err="1">
                <a:solidFill>
                  <a:srgbClr val="7030A0"/>
                </a:solidFill>
                <a:latin typeface="+mn-lt"/>
                <a:cs typeface="Times New Roman" charset="0"/>
              </a:rPr>
              <a:t>dan</a:t>
            </a:r>
            <a:r>
              <a:rPr lang="en-GB" sz="3200" b="1" dirty="0">
                <a:solidFill>
                  <a:srgbClr val="7030A0"/>
                </a:solidFill>
                <a:latin typeface="+mn-lt"/>
                <a:cs typeface="Times New Roman" charset="0"/>
              </a:rPr>
              <a:t> menopause</a:t>
            </a:r>
          </a:p>
          <a:p>
            <a:pPr algn="just" eaLnBrk="1" hangingPunct="1">
              <a:defRPr/>
            </a:pPr>
            <a:endParaRPr lang="en-GB" sz="3200" dirty="0">
              <a:solidFill>
                <a:srgbClr val="002060"/>
              </a:solidFill>
              <a:latin typeface="Calibri" charset="0"/>
              <a:ea typeface="Calibri" charset="0"/>
              <a:cs typeface="Times New Roman" charset="0"/>
            </a:endParaRPr>
          </a:p>
        </p:txBody>
      </p:sp>
      <p:sp>
        <p:nvSpPr>
          <p:cNvPr id="8199" name="Rectangle 1">
            <a:extLst>
              <a:ext uri="{FF2B5EF4-FFF2-40B4-BE49-F238E27FC236}">
                <a16:creationId xmlns:a16="http://schemas.microsoft.com/office/drawing/2014/main" id="{3F5C4A7F-C66A-40F9-AF6C-9849DC802C9D}"/>
              </a:ext>
            </a:extLst>
          </p:cNvPr>
          <p:cNvSpPr>
            <a:spLocks noChangeArrowheads="1"/>
          </p:cNvSpPr>
          <p:nvPr/>
        </p:nvSpPr>
        <p:spPr bwMode="auto">
          <a:xfrm>
            <a:off x="415925" y="1268413"/>
            <a:ext cx="907415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GB" altLang="en-US" sz="2400" i="1">
                <a:solidFill>
                  <a:srgbClr val="002060"/>
                </a:solidFill>
                <a:latin typeface="Calibri" panose="020F0502020204030204" pitchFamily="34" charset="0"/>
                <a:cs typeface="Calibri" panose="020F0502020204030204" pitchFamily="34" charset="0"/>
              </a:rPr>
              <a:t>The International Menopause Society </a:t>
            </a:r>
            <a:r>
              <a:rPr lang="en-GB" altLang="en-US" sz="2400">
                <a:solidFill>
                  <a:srgbClr val="002060"/>
                </a:solidFill>
                <a:latin typeface="Calibri" panose="020F0502020204030204" pitchFamily="34" charset="0"/>
                <a:cs typeface="Calibri" panose="020F0502020204030204" pitchFamily="34" charset="0"/>
              </a:rPr>
              <a:t>(IMS) melaksanakan review sistematik literatur tentang  pengaruh transisi menopause pada berat dan komposisi badan. (</a:t>
            </a:r>
            <a:r>
              <a:rPr lang="en-GB" altLang="en-US" sz="2400" i="1">
                <a:solidFill>
                  <a:srgbClr val="002060"/>
                </a:solidFill>
                <a:latin typeface="Calibri" panose="020F0502020204030204" pitchFamily="34" charset="0"/>
                <a:cs typeface="Calibri" panose="020F0502020204030204" pitchFamily="34" charset="0"/>
              </a:rPr>
              <a:t>published in the peer-reviewed journal, Climacteric</a:t>
            </a:r>
            <a:r>
              <a:rPr lang="en-GB" altLang="en-US" sz="2400">
                <a:solidFill>
                  <a:srgbClr val="002060"/>
                </a:solidFill>
                <a:latin typeface="Calibri" panose="020F0502020204030204" pitchFamily="34" charset="0"/>
                <a:cs typeface="Calibri" panose="020F0502020204030204" pitchFamily="34" charset="0"/>
              </a:rPr>
              <a:t>)</a:t>
            </a:r>
            <a:r>
              <a:rPr lang="en-GB" altLang="en-US" sz="2400" baseline="30000">
                <a:solidFill>
                  <a:srgbClr val="002060"/>
                </a:solidFill>
                <a:latin typeface="Calibri" panose="020F0502020204030204" pitchFamily="34" charset="0"/>
                <a:cs typeface="Calibri" panose="020F0502020204030204" pitchFamily="34" charset="0"/>
              </a:rPr>
              <a:t> [4.].</a:t>
            </a:r>
            <a:r>
              <a:rPr lang="en-GB" altLang="en-US" sz="2400">
                <a:solidFill>
                  <a:srgbClr val="002060"/>
                </a:solidFill>
                <a:latin typeface="Calibri" panose="020F0502020204030204" pitchFamily="34" charset="0"/>
                <a:cs typeface="Calibri" panose="020F0502020204030204" pitchFamily="34" charset="0"/>
              </a:rPr>
              <a:t>  Hasilnya IMS menyimpulkan bahwa perubahan hormon yang terjadi pada wanita menopause berkontribusi pada peningkatan obesitas abdomen sentral yang selanjutnya akan mengganggu kesehatan fisik maupun psikologis. Terdapat bukti kuat bahwa terapi hormon estrogen akan mencegah perubahan akibat menopause pada distribusi lemak tubuh dan dampak metaboliknya. Penelitian lebih lanjut dibutuhkan untuk mengidentifikasi wanita menopause yang akan mendapat keuntungan metabolik setelah medapat terapi hormon sehubungan dengan rencana pemberian rekomendasi berbasis bukti klinik.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a:extLst>
              <a:ext uri="{FF2B5EF4-FFF2-40B4-BE49-F238E27FC236}">
                <a16:creationId xmlns:a16="http://schemas.microsoft.com/office/drawing/2014/main" id="{2F05181B-A5F8-46B4-89B1-FEA7EE57FC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96359D3-9441-45F7-A48D-755912AB5525}"/>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220" name="Subtitle 2">
            <a:extLst>
              <a:ext uri="{FF2B5EF4-FFF2-40B4-BE49-F238E27FC236}">
                <a16:creationId xmlns:a16="http://schemas.microsoft.com/office/drawing/2014/main" id="{25897D69-68FC-4F08-B79D-C1055866403F}"/>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ea typeface="ＭＳ Ｐゴシック" panose="020B0600070205080204" pitchFamily="34" charset="-128"/>
              </a:rPr>
              <a:t>8</a:t>
            </a:r>
          </a:p>
        </p:txBody>
      </p:sp>
      <p:pic>
        <p:nvPicPr>
          <p:cNvPr id="10" name="Picture 9">
            <a:extLst>
              <a:ext uri="{FF2B5EF4-FFF2-40B4-BE49-F238E27FC236}">
                <a16:creationId xmlns:a16="http://schemas.microsoft.com/office/drawing/2014/main" id="{4818ABEE-65C8-4D26-843D-CFE0644D97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2387"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222" name="TextBox 4">
            <a:extLst>
              <a:ext uri="{FF2B5EF4-FFF2-40B4-BE49-F238E27FC236}">
                <a16:creationId xmlns:a16="http://schemas.microsoft.com/office/drawing/2014/main" id="{0DB8DC1B-2734-45CA-9CD1-8C522553B188}"/>
              </a:ext>
            </a:extLst>
          </p:cNvPr>
          <p:cNvSpPr txBox="1">
            <a:spLocks noChangeArrowheads="1"/>
          </p:cNvSpPr>
          <p:nvPr/>
        </p:nvSpPr>
        <p:spPr bwMode="auto">
          <a:xfrm>
            <a:off x="344488" y="333375"/>
            <a:ext cx="83534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buClr>
                <a:srgbClr val="800000"/>
              </a:buClr>
            </a:pPr>
            <a:r>
              <a:rPr lang="en-GB" altLang="en-US" sz="2000">
                <a:solidFill>
                  <a:srgbClr val="002060"/>
                </a:solidFill>
                <a:latin typeface="Calibri" panose="020F0502020204030204" pitchFamily="34" charset="0"/>
                <a:cs typeface="Calibri" panose="020F0502020204030204" pitchFamily="34" charset="0"/>
              </a:rPr>
              <a:t>Dibawah ini kata kunci yang digunakan pada review sistematik tersebut :</a:t>
            </a:r>
          </a:p>
          <a:p>
            <a:pPr algn="just" eaLnBrk="1" hangingPunct="1">
              <a:buClr>
                <a:srgbClr val="800000"/>
              </a:buClr>
            </a:pPr>
            <a:endParaRPr lang="en-GB" altLang="en-US" i="1">
              <a:solidFill>
                <a:srgbClr val="002060"/>
              </a:solidFill>
              <a:latin typeface="Calibri" panose="020F0502020204030204" pitchFamily="34" charset="0"/>
              <a:cs typeface="Calibri" panose="020F0502020204030204" pitchFamily="34" charset="0"/>
            </a:endParaRP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Weight gain is a major health concern for women at midlife.</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The hormonal changes of the menopause do not specifically cause gain in weight.</a:t>
            </a:r>
          </a:p>
          <a:p>
            <a:pPr algn="just" eaLnBrk="1" hangingPunct="1">
              <a:buClr>
                <a:srgbClr val="800000"/>
              </a:buClr>
            </a:pPr>
            <a:r>
              <a:rPr lang="en-GB" altLang="en-US" i="1">
                <a:solidFill>
                  <a:srgbClr val="002060"/>
                </a:solidFill>
                <a:latin typeface="Calibri" panose="020F0502020204030204" pitchFamily="34" charset="0"/>
                <a:cs typeface="Calibri" panose="020F0502020204030204" pitchFamily="34" charset="0"/>
              </a:rPr>
              <a:t>      Instead weight gain at midlife </a:t>
            </a:r>
            <a:r>
              <a:rPr lang="en-US" altLang="en-US" i="1">
                <a:solidFill>
                  <a:srgbClr val="002060"/>
                </a:solidFill>
                <a:latin typeface="Calibri" panose="020F0502020204030204" pitchFamily="34" charset="0"/>
                <a:cs typeface="Calibri" panose="020F0502020204030204" pitchFamily="34" charset="0"/>
              </a:rPr>
              <a:t>is</a:t>
            </a:r>
            <a:r>
              <a:rPr lang="en-GB" altLang="en-US" i="1">
                <a:solidFill>
                  <a:srgbClr val="002060"/>
                </a:solidFill>
                <a:latin typeface="Calibri" panose="020F0502020204030204" pitchFamily="34" charset="0"/>
                <a:cs typeface="Calibri" panose="020F0502020204030204" pitchFamily="34" charset="0"/>
              </a:rPr>
              <a:t>associated with ageing and other factors.</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The fall in estrogen at menopause causes increased central abdominal (belly) fat.</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Other factors that may contribute to obesity in women include a low level of activity, past pregnancies, lower level of education, a family history of obesity, use of </a:t>
            </a:r>
            <a:r>
              <a:rPr lang="en-US" altLang="en-US" i="1">
                <a:solidFill>
                  <a:srgbClr val="002060"/>
                </a:solidFill>
                <a:latin typeface="Calibri" panose="020F0502020204030204" pitchFamily="34" charset="0"/>
                <a:cs typeface="Calibri" panose="020F0502020204030204" pitchFamily="34" charset="0"/>
              </a:rPr>
              <a:t>various antidepressant medications and treatment for cancer.</a:t>
            </a:r>
            <a:endParaRPr lang="en-GB" altLang="en-US" i="1">
              <a:solidFill>
                <a:srgbClr val="002060"/>
              </a:solidFill>
              <a:latin typeface="Calibri" panose="020F0502020204030204" pitchFamily="34" charset="0"/>
              <a:cs typeface="Calibri" panose="020F0502020204030204" pitchFamily="34" charset="0"/>
            </a:endParaRP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Obesity is a major risk factor for diabetes mellitus and the cardiovascular diseases, coronary heart disease, infarction, stroke, and hypertension, as well as breast, uterine and colon cancer.</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Weight excess / obesity is a major risk factor for </a:t>
            </a:r>
            <a:r>
              <a:rPr lang="en-US" altLang="en-US" i="1">
                <a:solidFill>
                  <a:srgbClr val="002060"/>
                </a:solidFill>
                <a:latin typeface="Calibri" panose="020F0502020204030204" pitchFamily="34" charset="0"/>
                <a:cs typeface="Calibri" panose="020F0502020204030204" pitchFamily="34" charset="0"/>
              </a:rPr>
              <a:t>psychological distress, low self-esteem </a:t>
            </a:r>
            <a:r>
              <a:rPr lang="en-GB" altLang="en-US" i="1">
                <a:solidFill>
                  <a:srgbClr val="002060"/>
                </a:solidFill>
                <a:latin typeface="Calibri" panose="020F0502020204030204" pitchFamily="34" charset="0"/>
                <a:cs typeface="Calibri" panose="020F0502020204030204" pitchFamily="34" charset="0"/>
              </a:rPr>
              <a:t>depression and sexual dysfunction.</a:t>
            </a:r>
          </a:p>
          <a:p>
            <a:pPr algn="just" eaLnBrk="1" hangingPunct="1">
              <a:buClr>
                <a:srgbClr val="800000"/>
              </a:buClr>
              <a:buFont typeface="Wingdings" panose="05000000000000000000" pitchFamily="2" charset="2"/>
              <a:buChar char="§"/>
            </a:pPr>
            <a:r>
              <a:rPr lang="en-US" altLang="en-US" i="1">
                <a:solidFill>
                  <a:srgbClr val="002060"/>
                </a:solidFill>
                <a:latin typeface="Calibri" panose="020F0502020204030204" pitchFamily="34" charset="0"/>
                <a:cs typeface="Calibri" panose="020F0502020204030204" pitchFamily="34" charset="0"/>
              </a:rPr>
              <a:t>Overweight and obese women tend to experience more severe menopausal symptoms.</a:t>
            </a:r>
            <a:endParaRPr lang="en-GB" altLang="en-US" i="1">
              <a:solidFill>
                <a:srgbClr val="002060"/>
              </a:solidFill>
              <a:latin typeface="Calibri" panose="020F0502020204030204" pitchFamily="34" charset="0"/>
              <a:cs typeface="Calibri" panose="020F0502020204030204" pitchFamily="34" charset="0"/>
            </a:endParaRP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Estrogen-only or estrogen–progestin therapy does not cause women to gain weight and may prevent the menopause-associated fat shift to the abdomen.</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The best way to lose excess weight is to increase exercise and eat less, although this can be enhanced by surgery, drug therapy and non-medical means.</a:t>
            </a:r>
          </a:p>
          <a:p>
            <a:pPr algn="just" eaLnBrk="1" hangingPunct="1">
              <a:buClr>
                <a:srgbClr val="800000"/>
              </a:buClr>
              <a:buFont typeface="Wingdings" panose="05000000000000000000" pitchFamily="2" charset="2"/>
              <a:buChar char="§"/>
            </a:pPr>
            <a:r>
              <a:rPr lang="en-GB" altLang="en-US" i="1">
                <a:solidFill>
                  <a:srgbClr val="002060"/>
                </a:solidFill>
                <a:latin typeface="Calibri" panose="020F0502020204030204" pitchFamily="34" charset="0"/>
                <a:cs typeface="Calibri" panose="020F0502020204030204" pitchFamily="34" charset="0"/>
              </a:rPr>
              <a:t>Successful maintenance of weight loss involves life style change.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a:extLst>
              <a:ext uri="{FF2B5EF4-FFF2-40B4-BE49-F238E27FC236}">
                <a16:creationId xmlns:a16="http://schemas.microsoft.com/office/drawing/2014/main" id="{91E6BECD-338F-470A-8B29-414ED0BE5A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8CAD5BE-3C2E-4A2B-9279-B47C903999E2}"/>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44" name="Subtitle 2">
            <a:extLst>
              <a:ext uri="{FF2B5EF4-FFF2-40B4-BE49-F238E27FC236}">
                <a16:creationId xmlns:a16="http://schemas.microsoft.com/office/drawing/2014/main" id="{1DC0BADC-7771-4740-965E-BD694BE9B96C}"/>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9</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C214F83F-B4CB-4AC5-818F-2A0D31A5A2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4827" y="162880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a:extLst>
              <a:ext uri="{FF2B5EF4-FFF2-40B4-BE49-F238E27FC236}">
                <a16:creationId xmlns:a16="http://schemas.microsoft.com/office/drawing/2014/main" id="{6CCE03C0-DDD2-48EA-B57E-109E3053E2D9}"/>
              </a:ext>
            </a:extLst>
          </p:cNvPr>
          <p:cNvGraphicFramePr>
            <a:graphicFrameLocks noGrp="1"/>
          </p:cNvGraphicFramePr>
          <p:nvPr/>
        </p:nvGraphicFramePr>
        <p:xfrm>
          <a:off x="692150" y="1916113"/>
          <a:ext cx="7789863" cy="4321175"/>
        </p:xfrm>
        <a:graphic>
          <a:graphicData uri="http://schemas.openxmlformats.org/drawingml/2006/table">
            <a:tbl>
              <a:tblPr firstRow="1" firstCol="1" bandRow="1"/>
              <a:tblGrid>
                <a:gridCol w="2424206">
                  <a:extLst>
                    <a:ext uri="{9D8B030D-6E8A-4147-A177-3AD203B41FA5}">
                      <a16:colId xmlns:a16="http://schemas.microsoft.com/office/drawing/2014/main" val="20000"/>
                    </a:ext>
                  </a:extLst>
                </a:gridCol>
                <a:gridCol w="1783878">
                  <a:extLst>
                    <a:ext uri="{9D8B030D-6E8A-4147-A177-3AD203B41FA5}">
                      <a16:colId xmlns:a16="http://schemas.microsoft.com/office/drawing/2014/main" val="20001"/>
                    </a:ext>
                  </a:extLst>
                </a:gridCol>
                <a:gridCol w="1783878">
                  <a:extLst>
                    <a:ext uri="{9D8B030D-6E8A-4147-A177-3AD203B41FA5}">
                      <a16:colId xmlns:a16="http://schemas.microsoft.com/office/drawing/2014/main" val="20002"/>
                    </a:ext>
                  </a:extLst>
                </a:gridCol>
                <a:gridCol w="1797900">
                  <a:extLst>
                    <a:ext uri="{9D8B030D-6E8A-4147-A177-3AD203B41FA5}">
                      <a16:colId xmlns:a16="http://schemas.microsoft.com/office/drawing/2014/main" val="20003"/>
                    </a:ext>
                  </a:extLst>
                </a:gridCol>
              </a:tblGrid>
              <a:tr h="308655">
                <a:tc>
                  <a:txBody>
                    <a:bodyPr/>
                    <a:lstStyle/>
                    <a:p>
                      <a:pPr algn="just">
                        <a:spcAft>
                          <a:spcPts val="0"/>
                        </a:spcAft>
                      </a:pPr>
                      <a:r>
                        <a:rPr lang="en-GB" sz="1400" b="1" dirty="0" err="1">
                          <a:solidFill>
                            <a:srgbClr val="800000"/>
                          </a:solidFill>
                          <a:effectLst/>
                          <a:latin typeface="Calibri"/>
                          <a:ea typeface="Times New Roman"/>
                          <a:cs typeface="Calibri"/>
                        </a:rPr>
                        <a:t>Activitas</a:t>
                      </a:r>
                      <a:r>
                        <a:rPr lang="en-GB" sz="1400" b="1" dirty="0">
                          <a:solidFill>
                            <a:srgbClr val="800000"/>
                          </a:solidFill>
                          <a:effectLst/>
                          <a:latin typeface="Calibri"/>
                          <a:ea typeface="Times New Roman"/>
                          <a:cs typeface="Calibri"/>
                        </a:rPr>
                        <a:t> (</a:t>
                      </a:r>
                      <a:r>
                        <a:rPr lang="en-GB" sz="1400" b="1" dirty="0" err="1">
                          <a:solidFill>
                            <a:srgbClr val="800000"/>
                          </a:solidFill>
                          <a:effectLst/>
                          <a:latin typeface="Calibri"/>
                          <a:ea typeface="Times New Roman"/>
                          <a:cs typeface="Calibri"/>
                        </a:rPr>
                        <a:t>Durasi</a:t>
                      </a:r>
                      <a:r>
                        <a:rPr lang="en-GB" sz="1400" b="1" baseline="0" dirty="0">
                          <a:solidFill>
                            <a:srgbClr val="800000"/>
                          </a:solidFill>
                          <a:effectLst/>
                          <a:latin typeface="Calibri"/>
                          <a:ea typeface="Times New Roman"/>
                          <a:cs typeface="Calibri"/>
                        </a:rPr>
                        <a:t> 1 jam</a:t>
                      </a:r>
                      <a:r>
                        <a:rPr lang="en-GB" sz="1400" b="1" dirty="0">
                          <a:solidFill>
                            <a:srgbClr val="800000"/>
                          </a:solidFill>
                          <a:effectLst/>
                          <a:latin typeface="Calibri"/>
                          <a:ea typeface="Times New Roman"/>
                          <a:cs typeface="Calibri"/>
                        </a:rPr>
                        <a:t>)</a:t>
                      </a:r>
                      <a:endParaRPr lang="en-GB" sz="1400" dirty="0">
                        <a:solidFill>
                          <a:srgbClr val="800000"/>
                        </a:solidFill>
                        <a:effectLst/>
                        <a:latin typeface="Calibri"/>
                        <a:ea typeface="Calibri"/>
                        <a:cs typeface="Times New Roman"/>
                      </a:endParaRPr>
                    </a:p>
                  </a:txBody>
                  <a:tcPr marL="95245" marR="95245" marT="47635" marB="47635" anchor="ctr">
                    <a:lnL>
                      <a:noFill/>
                    </a:lnL>
                    <a:lnR>
                      <a:noFill/>
                    </a:lnR>
                    <a:lnT>
                      <a:noFill/>
                    </a:lnT>
                    <a:lnB w="12700" cap="flat" cmpd="sng" algn="ctr">
                      <a:solidFill>
                        <a:srgbClr val="FFFFFF"/>
                      </a:solidFill>
                      <a:prstDash val="solid"/>
                      <a:round/>
                      <a:headEnd type="none" w="med" len="med"/>
                      <a:tailEnd type="none" w="med" len="med"/>
                    </a:lnB>
                    <a:solidFill>
                      <a:schemeClr val="accent2">
                        <a:lumMod val="60000"/>
                        <a:lumOff val="40000"/>
                      </a:schemeClr>
                    </a:solidFill>
                  </a:tcPr>
                </a:tc>
                <a:tc gridSpan="3">
                  <a:txBody>
                    <a:bodyPr/>
                    <a:lstStyle/>
                    <a:p>
                      <a:pPr algn="ctr">
                        <a:spcAft>
                          <a:spcPts val="0"/>
                        </a:spcAft>
                      </a:pPr>
                      <a:r>
                        <a:rPr lang="en-GB" sz="1400" b="1" dirty="0" err="1">
                          <a:solidFill>
                            <a:srgbClr val="800000"/>
                          </a:solidFill>
                          <a:effectLst/>
                          <a:latin typeface="Calibri"/>
                          <a:ea typeface="Times New Roman"/>
                          <a:cs typeface="Calibri"/>
                        </a:rPr>
                        <a:t>Berat</a:t>
                      </a:r>
                      <a:r>
                        <a:rPr lang="en-GB" sz="1400" b="1" baseline="0" dirty="0">
                          <a:solidFill>
                            <a:srgbClr val="800000"/>
                          </a:solidFill>
                          <a:effectLst/>
                          <a:latin typeface="Calibri"/>
                          <a:ea typeface="Times New Roman"/>
                          <a:cs typeface="Calibri"/>
                        </a:rPr>
                        <a:t> </a:t>
                      </a:r>
                      <a:r>
                        <a:rPr lang="en-GB" sz="1400" b="1" baseline="0" dirty="0" err="1">
                          <a:solidFill>
                            <a:srgbClr val="800000"/>
                          </a:solidFill>
                          <a:effectLst/>
                          <a:latin typeface="Calibri"/>
                          <a:ea typeface="Times New Roman"/>
                          <a:cs typeface="Calibri"/>
                        </a:rPr>
                        <a:t>badan</a:t>
                      </a:r>
                      <a:r>
                        <a:rPr lang="en-GB" sz="1400" b="1" baseline="0" dirty="0">
                          <a:solidFill>
                            <a:srgbClr val="800000"/>
                          </a:solidFill>
                          <a:effectLst/>
                          <a:latin typeface="Calibri"/>
                          <a:ea typeface="Times New Roman"/>
                          <a:cs typeface="Calibri"/>
                        </a:rPr>
                        <a:t> </a:t>
                      </a:r>
                      <a:r>
                        <a:rPr lang="en-GB" sz="1400" b="1" baseline="0" dirty="0" err="1">
                          <a:solidFill>
                            <a:srgbClr val="800000"/>
                          </a:solidFill>
                          <a:effectLst/>
                          <a:latin typeface="Calibri"/>
                          <a:ea typeface="Times New Roman"/>
                          <a:cs typeface="Calibri"/>
                        </a:rPr>
                        <a:t>dan</a:t>
                      </a:r>
                      <a:r>
                        <a:rPr lang="en-GB" sz="1400" b="1" baseline="0" dirty="0">
                          <a:solidFill>
                            <a:srgbClr val="800000"/>
                          </a:solidFill>
                          <a:effectLst/>
                          <a:latin typeface="Calibri"/>
                          <a:ea typeface="Times New Roman"/>
                          <a:cs typeface="Calibri"/>
                        </a:rPr>
                        <a:t> </a:t>
                      </a:r>
                      <a:r>
                        <a:rPr lang="en-GB" sz="1400" b="1" baseline="0" dirty="0" err="1">
                          <a:solidFill>
                            <a:srgbClr val="800000"/>
                          </a:solidFill>
                          <a:effectLst/>
                          <a:latin typeface="Calibri"/>
                          <a:ea typeface="Times New Roman"/>
                          <a:cs typeface="Calibri"/>
                        </a:rPr>
                        <a:t>kalori</a:t>
                      </a:r>
                      <a:r>
                        <a:rPr lang="en-GB" sz="1400" b="1" baseline="0" dirty="0">
                          <a:solidFill>
                            <a:srgbClr val="800000"/>
                          </a:solidFill>
                          <a:effectLst/>
                          <a:latin typeface="Calibri"/>
                          <a:ea typeface="Times New Roman"/>
                          <a:cs typeface="Calibri"/>
                        </a:rPr>
                        <a:t> yang </a:t>
                      </a:r>
                      <a:r>
                        <a:rPr lang="en-GB" sz="1400" b="1" baseline="0" dirty="0" err="1">
                          <a:solidFill>
                            <a:srgbClr val="800000"/>
                          </a:solidFill>
                          <a:effectLst/>
                          <a:latin typeface="Calibri"/>
                          <a:ea typeface="Times New Roman"/>
                          <a:cs typeface="Calibri"/>
                        </a:rPr>
                        <a:t>dibakar</a:t>
                      </a:r>
                      <a:endParaRPr lang="en-GB" sz="1400" dirty="0">
                        <a:solidFill>
                          <a:srgbClr val="800000"/>
                        </a:solidFill>
                        <a:effectLst/>
                        <a:latin typeface="Calibri"/>
                        <a:ea typeface="Calibri"/>
                        <a:cs typeface="Times New Roman"/>
                      </a:endParaRPr>
                    </a:p>
                  </a:txBody>
                  <a:tcPr marL="95245" marR="95245" marT="47635" marB="47635" anchor="ctr">
                    <a:lnL>
                      <a:noFill/>
                    </a:lnL>
                    <a:lnR>
                      <a:noFill/>
                    </a:lnR>
                    <a:lnT>
                      <a:noFill/>
                    </a:lnT>
                    <a:lnB w="12700" cap="flat" cmpd="sng" algn="ctr">
                      <a:solidFill>
                        <a:srgbClr val="FFFFFF"/>
                      </a:solidFill>
                      <a:prstDash val="solid"/>
                      <a:round/>
                      <a:headEnd type="none" w="med" len="med"/>
                      <a:tailEnd type="none" w="med" len="med"/>
                    </a:lnB>
                    <a:solidFill>
                      <a:schemeClr val="accent2">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08655">
                <a:tc>
                  <a:txBody>
                    <a:bodyPr/>
                    <a:lstStyle/>
                    <a:p>
                      <a:endParaRPr lang="en-GB" sz="1400" dirty="0">
                        <a:solidFill>
                          <a:srgbClr val="800000"/>
                        </a:solidFill>
                        <a:effectLst/>
                        <a:latin typeface="Calibri"/>
                        <a:cs typeface="Times New Roman"/>
                      </a:endParaRPr>
                    </a:p>
                  </a:txBody>
                  <a:tcPr marL="95245" marR="95245" marT="47635" marB="47635"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en-GB" sz="1400" b="1" dirty="0">
                          <a:solidFill>
                            <a:srgbClr val="800000"/>
                          </a:solidFill>
                          <a:effectLst/>
                          <a:latin typeface="Calibri"/>
                          <a:ea typeface="Times New Roman"/>
                          <a:cs typeface="Calibri"/>
                        </a:rPr>
                        <a:t>80</a:t>
                      </a:r>
                      <a:r>
                        <a:rPr lang="en-GB" sz="1400" b="1" baseline="0" dirty="0">
                          <a:solidFill>
                            <a:srgbClr val="800000"/>
                          </a:solidFill>
                          <a:effectLst/>
                          <a:latin typeface="Calibri"/>
                          <a:ea typeface="Times New Roman"/>
                          <a:cs typeface="Calibri"/>
                        </a:rPr>
                        <a:t> kg</a:t>
                      </a:r>
                      <a:endParaRPr lang="en-GB" sz="1400" dirty="0">
                        <a:solidFill>
                          <a:srgbClr val="800000"/>
                        </a:solidFill>
                        <a:effectLst/>
                        <a:latin typeface="Calibri"/>
                        <a:ea typeface="Calibri"/>
                        <a:cs typeface="Times New Roman"/>
                      </a:endParaRPr>
                    </a:p>
                  </a:txBody>
                  <a:tcPr marL="95245" marR="95245" marT="47635" marB="47635"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en-GB" sz="1400" b="1" dirty="0">
                          <a:solidFill>
                            <a:srgbClr val="800000"/>
                          </a:solidFill>
                          <a:effectLst/>
                          <a:latin typeface="Calibri"/>
                          <a:ea typeface="Times New Roman"/>
                          <a:cs typeface="Calibri"/>
                        </a:rPr>
                        <a:t>100</a:t>
                      </a:r>
                      <a:r>
                        <a:rPr lang="en-GB" sz="1400" b="1" baseline="0" dirty="0">
                          <a:solidFill>
                            <a:srgbClr val="800000"/>
                          </a:solidFill>
                          <a:effectLst/>
                          <a:latin typeface="Calibri"/>
                          <a:ea typeface="Times New Roman"/>
                          <a:cs typeface="Calibri"/>
                        </a:rPr>
                        <a:t> kg</a:t>
                      </a:r>
                      <a:endParaRPr lang="en-GB" sz="1400" dirty="0">
                        <a:solidFill>
                          <a:srgbClr val="800000"/>
                        </a:solidFill>
                        <a:effectLst/>
                        <a:latin typeface="Calibri"/>
                        <a:ea typeface="Calibri"/>
                        <a:cs typeface="Times New Roman"/>
                      </a:endParaRPr>
                    </a:p>
                  </a:txBody>
                  <a:tcPr marL="95245" marR="95245" marT="47635" marB="47635"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en-GB" sz="1400" b="1">
                          <a:solidFill>
                            <a:srgbClr val="800000"/>
                          </a:solidFill>
                          <a:effectLst/>
                          <a:latin typeface="Calibri"/>
                          <a:ea typeface="Times New Roman"/>
                          <a:cs typeface="Calibri"/>
                        </a:rPr>
                        <a:t>120</a:t>
                      </a:r>
                      <a:r>
                        <a:rPr lang="en-GB" sz="1400" b="1" baseline="0">
                          <a:solidFill>
                            <a:srgbClr val="800000"/>
                          </a:solidFill>
                          <a:effectLst/>
                          <a:latin typeface="Calibri"/>
                          <a:ea typeface="Times New Roman"/>
                          <a:cs typeface="Calibri"/>
                        </a:rPr>
                        <a:t> kg</a:t>
                      </a:r>
                      <a:endParaRPr lang="en-GB" sz="1400" dirty="0">
                        <a:solidFill>
                          <a:srgbClr val="800000"/>
                        </a:solidFill>
                        <a:effectLst/>
                        <a:latin typeface="Calibri"/>
                        <a:ea typeface="Calibri"/>
                        <a:cs typeface="Times New Roman"/>
                      </a:endParaRPr>
                    </a:p>
                  </a:txBody>
                  <a:tcPr marL="95245" marR="95245" marT="47635" marB="47635"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1"/>
                  </a:ext>
                </a:extLst>
              </a:tr>
              <a:tr h="308655">
                <a:tc>
                  <a:txBody>
                    <a:bodyPr/>
                    <a:lstStyle/>
                    <a:p>
                      <a:pPr algn="just">
                        <a:spcAft>
                          <a:spcPts val="0"/>
                        </a:spcAft>
                      </a:pPr>
                      <a:r>
                        <a:rPr lang="en-GB" sz="1400" dirty="0" err="1">
                          <a:solidFill>
                            <a:srgbClr val="002060"/>
                          </a:solidFill>
                          <a:effectLst/>
                          <a:latin typeface="Calibri"/>
                          <a:ea typeface="Times New Roman"/>
                          <a:cs typeface="Calibri"/>
                        </a:rPr>
                        <a:t>Aerobik</a:t>
                      </a:r>
                      <a:r>
                        <a:rPr lang="en-GB" sz="1400" dirty="0">
                          <a:solidFill>
                            <a:srgbClr val="002060"/>
                          </a:solidFill>
                          <a:effectLst/>
                          <a:latin typeface="Calibri"/>
                          <a:ea typeface="Times New Roman"/>
                          <a:cs typeface="Calibri"/>
                        </a:rPr>
                        <a:t>, </a:t>
                      </a:r>
                      <a:r>
                        <a:rPr lang="en-GB" sz="1400" i="1" dirty="0">
                          <a:solidFill>
                            <a:srgbClr val="002060"/>
                          </a:solidFill>
                          <a:effectLst/>
                          <a:latin typeface="Calibri"/>
                          <a:ea typeface="Times New Roman"/>
                          <a:cs typeface="Calibri"/>
                        </a:rPr>
                        <a:t>high impact</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533</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664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796</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2"/>
                  </a:ext>
                </a:extLst>
              </a:tr>
              <a:tr h="308655">
                <a:tc>
                  <a:txBody>
                    <a:bodyPr/>
                    <a:lstStyle/>
                    <a:p>
                      <a:pPr algn="just">
                        <a:spcAft>
                          <a:spcPts val="0"/>
                        </a:spcAft>
                      </a:pPr>
                      <a:r>
                        <a:rPr lang="en-GB" sz="1400" dirty="0" err="1">
                          <a:solidFill>
                            <a:srgbClr val="002060"/>
                          </a:solidFill>
                          <a:effectLst/>
                          <a:latin typeface="Calibri"/>
                          <a:ea typeface="Times New Roman"/>
                          <a:cs typeface="Calibri"/>
                        </a:rPr>
                        <a:t>Aerobik</a:t>
                      </a:r>
                      <a:r>
                        <a:rPr lang="en-GB" sz="1400" dirty="0">
                          <a:solidFill>
                            <a:srgbClr val="002060"/>
                          </a:solidFill>
                          <a:effectLst/>
                          <a:latin typeface="Calibri"/>
                          <a:ea typeface="Times New Roman"/>
                          <a:cs typeface="Calibri"/>
                        </a:rPr>
                        <a:t>, </a:t>
                      </a:r>
                      <a:r>
                        <a:rPr lang="en-GB" sz="1400" i="1" dirty="0">
                          <a:solidFill>
                            <a:srgbClr val="002060"/>
                          </a:solidFill>
                          <a:effectLst/>
                          <a:latin typeface="Calibri"/>
                          <a:ea typeface="Times New Roman"/>
                          <a:cs typeface="Calibri"/>
                        </a:rPr>
                        <a:t>low impact</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365</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455</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545</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3"/>
                  </a:ext>
                </a:extLst>
              </a:tr>
              <a:tr h="308655">
                <a:tc>
                  <a:txBody>
                    <a:bodyPr/>
                    <a:lstStyle/>
                    <a:p>
                      <a:pPr algn="just">
                        <a:spcAft>
                          <a:spcPts val="0"/>
                        </a:spcAft>
                      </a:pPr>
                      <a:r>
                        <a:rPr lang="en-GB" sz="1400" dirty="0" err="1">
                          <a:solidFill>
                            <a:srgbClr val="002060"/>
                          </a:solidFill>
                          <a:effectLst/>
                          <a:latin typeface="Calibri"/>
                          <a:ea typeface="Times New Roman"/>
                          <a:cs typeface="Calibri"/>
                        </a:rPr>
                        <a:t>Dansa</a:t>
                      </a:r>
                      <a:r>
                        <a:rPr lang="en-GB" sz="1400" dirty="0">
                          <a:solidFill>
                            <a:srgbClr val="002060"/>
                          </a:solidFill>
                          <a:effectLst/>
                          <a:latin typeface="Calibri"/>
                          <a:ea typeface="Times New Roman"/>
                          <a:cs typeface="Calibri"/>
                        </a:rPr>
                        <a:t> </a:t>
                      </a:r>
                      <a:r>
                        <a:rPr lang="en-GB" sz="1400" i="1" dirty="0">
                          <a:solidFill>
                            <a:srgbClr val="002060"/>
                          </a:solidFill>
                          <a:effectLst/>
                          <a:latin typeface="Calibri"/>
                          <a:ea typeface="Times New Roman"/>
                          <a:cs typeface="Calibri"/>
                        </a:rPr>
                        <a:t>ballroom</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219</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273</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327</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4"/>
                  </a:ext>
                </a:extLst>
              </a:tr>
              <a:tr h="308655">
                <a:tc>
                  <a:txBody>
                    <a:bodyPr/>
                    <a:lstStyle/>
                    <a:p>
                      <a:pPr algn="just">
                        <a:spcAft>
                          <a:spcPts val="0"/>
                        </a:spcAft>
                      </a:pPr>
                      <a:r>
                        <a:rPr lang="en-GB" sz="1400" dirty="0" err="1">
                          <a:solidFill>
                            <a:srgbClr val="002060"/>
                          </a:solidFill>
                          <a:effectLst/>
                          <a:latin typeface="Calibri"/>
                          <a:ea typeface="Times New Roman"/>
                          <a:cs typeface="Calibri"/>
                        </a:rPr>
                        <a:t>Sepakbola</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584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728</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872</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5"/>
                  </a:ext>
                </a:extLst>
              </a:tr>
              <a:tr h="308655">
                <a:tc>
                  <a:txBody>
                    <a:bodyPr/>
                    <a:lstStyle/>
                    <a:p>
                      <a:pPr algn="just">
                        <a:spcAft>
                          <a:spcPts val="0"/>
                        </a:spcAft>
                      </a:pPr>
                      <a:r>
                        <a:rPr lang="en-GB" sz="1400" dirty="0">
                          <a:solidFill>
                            <a:srgbClr val="002060"/>
                          </a:solidFill>
                          <a:effectLst/>
                          <a:latin typeface="Calibri"/>
                          <a:ea typeface="Times New Roman"/>
                          <a:cs typeface="Calibri"/>
                        </a:rPr>
                        <a:t>Golf, </a:t>
                      </a:r>
                      <a:r>
                        <a:rPr lang="en-GB" sz="1400" i="1" dirty="0">
                          <a:solidFill>
                            <a:srgbClr val="002060"/>
                          </a:solidFill>
                          <a:effectLst/>
                          <a:latin typeface="Calibri"/>
                          <a:ea typeface="Times New Roman"/>
                          <a:cs typeface="Calibri"/>
                        </a:rPr>
                        <a:t>carrying clubs</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314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391</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469</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6"/>
                  </a:ext>
                </a:extLst>
              </a:tr>
              <a:tr h="308655">
                <a:tc>
                  <a:txBody>
                    <a:bodyPr/>
                    <a:lstStyle/>
                    <a:p>
                      <a:pPr algn="just">
                        <a:spcAft>
                          <a:spcPts val="0"/>
                        </a:spcAft>
                      </a:pPr>
                      <a:r>
                        <a:rPr lang="en-GB" sz="1400" dirty="0" err="1">
                          <a:solidFill>
                            <a:srgbClr val="002060"/>
                          </a:solidFill>
                          <a:effectLst/>
                          <a:latin typeface="Calibri"/>
                          <a:ea typeface="Times New Roman"/>
                          <a:cs typeface="Calibri"/>
                        </a:rPr>
                        <a:t>Mendayung</a:t>
                      </a:r>
                      <a:r>
                        <a:rPr lang="en-GB" sz="1400" dirty="0">
                          <a:solidFill>
                            <a:srgbClr val="002060"/>
                          </a:solidFill>
                          <a:effectLst/>
                          <a:latin typeface="Calibri"/>
                          <a:ea typeface="Times New Roman"/>
                          <a:cs typeface="Calibri"/>
                        </a:rPr>
                        <a:t>, </a:t>
                      </a:r>
                      <a:r>
                        <a:rPr lang="en-GB" sz="1400" i="1" dirty="0">
                          <a:solidFill>
                            <a:srgbClr val="002060"/>
                          </a:solidFill>
                          <a:effectLst/>
                          <a:latin typeface="Calibri"/>
                          <a:ea typeface="Times New Roman"/>
                          <a:cs typeface="Calibri"/>
                        </a:rPr>
                        <a:t>stationary</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438</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546</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654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7"/>
                  </a:ext>
                </a:extLst>
              </a:tr>
              <a:tr h="308655">
                <a:tc>
                  <a:txBody>
                    <a:bodyPr/>
                    <a:lstStyle/>
                    <a:p>
                      <a:pPr algn="just">
                        <a:spcAft>
                          <a:spcPts val="0"/>
                        </a:spcAft>
                      </a:pPr>
                      <a:r>
                        <a:rPr lang="en-GB" sz="1400" dirty="0" err="1">
                          <a:solidFill>
                            <a:srgbClr val="002060"/>
                          </a:solidFill>
                          <a:effectLst/>
                          <a:latin typeface="Calibri"/>
                          <a:ea typeface="Times New Roman"/>
                          <a:cs typeface="Calibri"/>
                        </a:rPr>
                        <a:t>Lari</a:t>
                      </a:r>
                      <a:r>
                        <a:rPr lang="en-GB" sz="1400" baseline="0" dirty="0">
                          <a:solidFill>
                            <a:srgbClr val="002060"/>
                          </a:solidFill>
                          <a:effectLst/>
                          <a:latin typeface="Calibri"/>
                          <a:ea typeface="Times New Roman"/>
                          <a:cs typeface="Calibri"/>
                        </a:rPr>
                        <a:t> 8 km/jam</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606</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755</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905</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8"/>
                  </a:ext>
                </a:extLst>
              </a:tr>
              <a:tr h="308655">
                <a:tc>
                  <a:txBody>
                    <a:bodyPr/>
                    <a:lstStyle/>
                    <a:p>
                      <a:pPr algn="just">
                        <a:spcAft>
                          <a:spcPts val="0"/>
                        </a:spcAft>
                      </a:pPr>
                      <a:r>
                        <a:rPr lang="en-GB" sz="1400" i="1" dirty="0">
                          <a:solidFill>
                            <a:srgbClr val="002060"/>
                          </a:solidFill>
                          <a:effectLst/>
                          <a:latin typeface="Calibri"/>
                          <a:ea typeface="Times New Roman"/>
                          <a:cs typeface="Calibri"/>
                        </a:rPr>
                        <a:t>Stair treadmill</a:t>
                      </a:r>
                      <a:endParaRPr lang="en-GB" sz="1400" i="1"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657</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819</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981</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09"/>
                  </a:ext>
                </a:extLst>
              </a:tr>
              <a:tr h="308655">
                <a:tc>
                  <a:txBody>
                    <a:bodyPr/>
                    <a:lstStyle/>
                    <a:p>
                      <a:pPr algn="just">
                        <a:spcAft>
                          <a:spcPts val="0"/>
                        </a:spcAft>
                      </a:pPr>
                      <a:r>
                        <a:rPr lang="en-GB" sz="1400" dirty="0" err="1">
                          <a:solidFill>
                            <a:srgbClr val="002060"/>
                          </a:solidFill>
                          <a:effectLst/>
                          <a:latin typeface="Calibri"/>
                          <a:ea typeface="Times New Roman"/>
                          <a:cs typeface="Calibri"/>
                        </a:rPr>
                        <a:t>Berenang</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423</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528</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632</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0"/>
                  </a:ext>
                </a:extLst>
              </a:tr>
              <a:tr h="308655">
                <a:tc>
                  <a:txBody>
                    <a:bodyPr/>
                    <a:lstStyle/>
                    <a:p>
                      <a:pPr algn="just">
                        <a:spcAft>
                          <a:spcPts val="0"/>
                        </a:spcAft>
                      </a:pPr>
                      <a:r>
                        <a:rPr lang="en-GB" sz="1400" dirty="0">
                          <a:solidFill>
                            <a:srgbClr val="002060"/>
                          </a:solidFill>
                          <a:effectLst/>
                          <a:latin typeface="Calibri"/>
                          <a:ea typeface="Times New Roman"/>
                          <a:cs typeface="Calibri"/>
                        </a:rPr>
                        <a:t>Tai chi</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219</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273</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327</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1"/>
                  </a:ext>
                </a:extLst>
              </a:tr>
              <a:tr h="308655">
                <a:tc>
                  <a:txBody>
                    <a:bodyPr/>
                    <a:lstStyle/>
                    <a:p>
                      <a:pPr algn="just">
                        <a:spcAft>
                          <a:spcPts val="0"/>
                        </a:spcAft>
                      </a:pPr>
                      <a:r>
                        <a:rPr lang="en-GB" sz="1400" dirty="0">
                          <a:solidFill>
                            <a:srgbClr val="002060"/>
                          </a:solidFill>
                          <a:effectLst/>
                          <a:latin typeface="Calibri"/>
                          <a:ea typeface="Times New Roman"/>
                          <a:cs typeface="Calibri"/>
                        </a:rPr>
                        <a:t>Tennis, singles</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584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728</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872</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2"/>
                  </a:ext>
                </a:extLst>
              </a:tr>
              <a:tr h="308655">
                <a:tc>
                  <a:txBody>
                    <a:bodyPr/>
                    <a:lstStyle/>
                    <a:p>
                      <a:pPr algn="just">
                        <a:spcAft>
                          <a:spcPts val="0"/>
                        </a:spcAft>
                      </a:pPr>
                      <a:r>
                        <a:rPr lang="en-GB" sz="1400" dirty="0" err="1">
                          <a:solidFill>
                            <a:srgbClr val="002060"/>
                          </a:solidFill>
                          <a:effectLst/>
                          <a:latin typeface="Calibri"/>
                          <a:ea typeface="Times New Roman"/>
                          <a:cs typeface="Calibri"/>
                        </a:rPr>
                        <a:t>Berjalan</a:t>
                      </a:r>
                      <a:r>
                        <a:rPr lang="en-GB" sz="1400" baseline="0" dirty="0">
                          <a:solidFill>
                            <a:srgbClr val="002060"/>
                          </a:solidFill>
                          <a:effectLst/>
                          <a:latin typeface="Calibri"/>
                          <a:ea typeface="Times New Roman"/>
                          <a:cs typeface="Calibri"/>
                        </a:rPr>
                        <a:t> 5.6 km</a:t>
                      </a:r>
                      <a:r>
                        <a:rPr lang="en-GB" sz="1400" baseline="0">
                          <a:solidFill>
                            <a:srgbClr val="002060"/>
                          </a:solidFill>
                          <a:effectLst/>
                          <a:latin typeface="Calibri"/>
                          <a:ea typeface="Times New Roman"/>
                          <a:cs typeface="Calibri"/>
                        </a:rPr>
                        <a:t>/jam</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314</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391</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tc>
                  <a:txBody>
                    <a:bodyPr/>
                    <a:lstStyle/>
                    <a:p>
                      <a:pPr algn="ctr">
                        <a:spcAft>
                          <a:spcPts val="0"/>
                        </a:spcAft>
                      </a:pPr>
                      <a:r>
                        <a:rPr lang="en-GB" sz="1400" dirty="0">
                          <a:solidFill>
                            <a:srgbClr val="002060"/>
                          </a:solidFill>
                          <a:effectLst/>
                          <a:latin typeface="Calibri"/>
                          <a:ea typeface="Times New Roman"/>
                          <a:cs typeface="Calibri"/>
                        </a:rPr>
                        <a:t>469</a:t>
                      </a:r>
                      <a:endParaRPr lang="en-GB" sz="1400" dirty="0">
                        <a:solidFill>
                          <a:srgbClr val="002060"/>
                        </a:solidFill>
                        <a:effectLst/>
                        <a:latin typeface="Calibri"/>
                        <a:ea typeface="Calibri"/>
                        <a:cs typeface="Times New Roman"/>
                      </a:endParaRPr>
                    </a:p>
                  </a:txBody>
                  <a:tcPr marL="95245" marR="95245" marT="47635" marB="47635">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0315" name="Rectangle 2">
            <a:extLst>
              <a:ext uri="{FF2B5EF4-FFF2-40B4-BE49-F238E27FC236}">
                <a16:creationId xmlns:a16="http://schemas.microsoft.com/office/drawing/2014/main" id="{A4D92424-84D4-454E-99E1-7B5A9CEBA43D}"/>
              </a:ext>
            </a:extLst>
          </p:cNvPr>
          <p:cNvSpPr>
            <a:spLocks noChangeArrowheads="1"/>
          </p:cNvSpPr>
          <p:nvPr/>
        </p:nvSpPr>
        <p:spPr bwMode="auto">
          <a:xfrm>
            <a:off x="631825" y="260350"/>
            <a:ext cx="87852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GB" altLang="en-US" sz="2400" b="1">
                <a:solidFill>
                  <a:srgbClr val="7030A0"/>
                </a:solidFill>
                <a:latin typeface="Calibri" panose="020F0502020204030204" pitchFamily="34" charset="0"/>
                <a:ea typeface="Times New Roman" panose="02020603050405020304" pitchFamily="18" charset="0"/>
                <a:cs typeface="Calibri" panose="020F0502020204030204" pitchFamily="34" charset="0"/>
              </a:rPr>
              <a:t>10 tips terbaik untuk mencegah kenaikan berat badan setelah menopause</a:t>
            </a:r>
          </a:p>
          <a:p>
            <a:pPr algn="just" eaLnBrk="1" hangingPunct="1"/>
            <a:endParaRPr lang="en-GB" altLang="en-US" sz="160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600">
                <a:solidFill>
                  <a:srgbClr val="002060"/>
                </a:solidFill>
                <a:latin typeface="Calibri" panose="020F0502020204030204" pitchFamily="34" charset="0"/>
                <a:ea typeface="Times New Roman" panose="02020603050405020304" pitchFamily="18" charset="0"/>
                <a:cs typeface="Calibri" panose="020F0502020204030204" pitchFamily="34" charset="0"/>
              </a:rPr>
              <a:t>Olah raga setiap hari </a:t>
            </a:r>
            <a:r>
              <a:rPr lang="en-US" altLang="en-US" sz="160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n-GB" altLang="en-US" sz="1600">
                <a:solidFill>
                  <a:srgbClr val="002060"/>
                </a:solidFill>
                <a:latin typeface="Calibri" panose="020F0502020204030204" pitchFamily="34" charset="0"/>
                <a:ea typeface="Times New Roman" panose="02020603050405020304" pitchFamily="18" charset="0"/>
                <a:cs typeface="Calibri" panose="020F0502020204030204" pitchFamily="34" charset="0"/>
              </a:rPr>
              <a:t> ideal : 30-60 menit aktivitas fisik setiap hari. Dibawah ini daftar aktivitas dengan kalori yang terpakai : </a:t>
            </a:r>
            <a:r>
              <a:rPr lang="en-GB" altLang="en-US" sz="1600" baseline="30000">
                <a:solidFill>
                  <a:srgbClr val="002060"/>
                </a:solidFill>
                <a:latin typeface="Calibri" panose="020F0502020204030204" pitchFamily="34" charset="0"/>
                <a:cs typeface="Calibri" panose="020F0502020204030204" pitchFamily="34" charset="0"/>
              </a:rPr>
              <a:t>[5.].</a:t>
            </a:r>
            <a:endParaRPr lang="en-GB" altLang="en-US" sz="160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TotalTime>
  <Words>1330</Words>
  <Application>Microsoft Office PowerPoint</Application>
  <PresentationFormat>A4 Paper (210x297 mm)</PresentationFormat>
  <Paragraphs>138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ＭＳ Ｐゴシック</vt:lpstr>
      <vt:lpstr>Calibri</vt:lpstr>
      <vt:lpstr>Times New Roman</vt:lpstr>
      <vt:lpstr>Consolas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Migraine Action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Demelza Burn</dc:creator>
  <cp:lastModifiedBy>Jordan Bearce</cp:lastModifiedBy>
  <cp:revision>118</cp:revision>
  <dcterms:created xsi:type="dcterms:W3CDTF">2011-09-09T13:18:00Z</dcterms:created>
  <dcterms:modified xsi:type="dcterms:W3CDTF">2020-07-08T18:26:32Z</dcterms:modified>
</cp:coreProperties>
</file>