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1" r:id="rId6"/>
    <p:sldId id="260" r:id="rId7"/>
    <p:sldId id="258" r:id="rId8"/>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FDE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72" y="4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9773C0-2D21-4BFE-B719-4166A3D01085}"/>
              </a:ext>
            </a:extLst>
          </p:cNvPr>
          <p:cNvSpPr>
            <a:spLocks noGrp="1"/>
          </p:cNvSpPr>
          <p:nvPr>
            <p:ph type="dt" sz="half" idx="10"/>
          </p:nvPr>
        </p:nvSpPr>
        <p:spPr/>
        <p:txBody>
          <a:bodyPr/>
          <a:lstStyle>
            <a:lvl1pPr>
              <a:defRPr/>
            </a:lvl1pPr>
          </a:lstStyle>
          <a:p>
            <a:pPr>
              <a:defRPr/>
            </a:pPr>
            <a:fld id="{7E1D5ED5-4691-4B03-A9E2-90D83DCBDD18}"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4CCCB0A7-EEF0-4FF9-8913-F0BBA3FC86C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E840AD6-EAE4-4EFF-AE4E-D45E1690965B}"/>
              </a:ext>
            </a:extLst>
          </p:cNvPr>
          <p:cNvSpPr>
            <a:spLocks noGrp="1"/>
          </p:cNvSpPr>
          <p:nvPr>
            <p:ph type="sldNum" sz="quarter" idx="12"/>
          </p:nvPr>
        </p:nvSpPr>
        <p:spPr/>
        <p:txBody>
          <a:bodyPr/>
          <a:lstStyle>
            <a:lvl1pPr>
              <a:defRPr/>
            </a:lvl1pPr>
          </a:lstStyle>
          <a:p>
            <a:fld id="{10026FD5-3356-47F4-B2F8-E08470F5122F}" type="slidenum">
              <a:rPr lang="en-GB" altLang="en-US"/>
              <a:pPr/>
              <a:t>‹#›</a:t>
            </a:fld>
            <a:endParaRPr lang="en-GB" altLang="en-US"/>
          </a:p>
        </p:txBody>
      </p:sp>
    </p:spTree>
    <p:extLst>
      <p:ext uri="{BB962C8B-B14F-4D97-AF65-F5344CB8AC3E}">
        <p14:creationId xmlns:p14="http://schemas.microsoft.com/office/powerpoint/2010/main" val="42398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38235C-2972-4EDC-B1FB-25AC19F4BA0A}"/>
              </a:ext>
            </a:extLst>
          </p:cNvPr>
          <p:cNvSpPr>
            <a:spLocks noGrp="1"/>
          </p:cNvSpPr>
          <p:nvPr>
            <p:ph type="dt" sz="half" idx="10"/>
          </p:nvPr>
        </p:nvSpPr>
        <p:spPr/>
        <p:txBody>
          <a:bodyPr/>
          <a:lstStyle>
            <a:lvl1pPr>
              <a:defRPr/>
            </a:lvl1pPr>
          </a:lstStyle>
          <a:p>
            <a:pPr>
              <a:defRPr/>
            </a:pPr>
            <a:fld id="{C185AA76-3794-495C-B438-44ECB7735EFA}"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9DAFD26B-6D88-4420-9499-15C7EEB561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2E2CB28-39CC-4D3D-915C-55D8FDD1D698}"/>
              </a:ext>
            </a:extLst>
          </p:cNvPr>
          <p:cNvSpPr>
            <a:spLocks noGrp="1"/>
          </p:cNvSpPr>
          <p:nvPr>
            <p:ph type="sldNum" sz="quarter" idx="12"/>
          </p:nvPr>
        </p:nvSpPr>
        <p:spPr/>
        <p:txBody>
          <a:bodyPr/>
          <a:lstStyle>
            <a:lvl1pPr>
              <a:defRPr/>
            </a:lvl1pPr>
          </a:lstStyle>
          <a:p>
            <a:fld id="{D50FBB6B-D023-49DC-ADFE-AB44FD665058}" type="slidenum">
              <a:rPr lang="en-GB" altLang="en-US"/>
              <a:pPr/>
              <a:t>‹#›</a:t>
            </a:fld>
            <a:endParaRPr lang="en-GB" altLang="en-US"/>
          </a:p>
        </p:txBody>
      </p:sp>
    </p:spTree>
    <p:extLst>
      <p:ext uri="{BB962C8B-B14F-4D97-AF65-F5344CB8AC3E}">
        <p14:creationId xmlns:p14="http://schemas.microsoft.com/office/powerpoint/2010/main" val="324764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C991E5-ACF6-4467-9768-4602D3A4C14C}"/>
              </a:ext>
            </a:extLst>
          </p:cNvPr>
          <p:cNvSpPr>
            <a:spLocks noGrp="1"/>
          </p:cNvSpPr>
          <p:nvPr>
            <p:ph type="dt" sz="half" idx="10"/>
          </p:nvPr>
        </p:nvSpPr>
        <p:spPr/>
        <p:txBody>
          <a:bodyPr/>
          <a:lstStyle>
            <a:lvl1pPr>
              <a:defRPr/>
            </a:lvl1pPr>
          </a:lstStyle>
          <a:p>
            <a:pPr>
              <a:defRPr/>
            </a:pPr>
            <a:fld id="{46958457-EC03-41B6-BF64-FF49F953B710}"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6D0C5F5B-7721-4C1F-8B30-A23CAA851FC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E392314-F751-4636-9917-4329C35B29F0}"/>
              </a:ext>
            </a:extLst>
          </p:cNvPr>
          <p:cNvSpPr>
            <a:spLocks noGrp="1"/>
          </p:cNvSpPr>
          <p:nvPr>
            <p:ph type="sldNum" sz="quarter" idx="12"/>
          </p:nvPr>
        </p:nvSpPr>
        <p:spPr/>
        <p:txBody>
          <a:bodyPr/>
          <a:lstStyle>
            <a:lvl1pPr>
              <a:defRPr/>
            </a:lvl1pPr>
          </a:lstStyle>
          <a:p>
            <a:fld id="{6B8872D8-2D97-4AE2-8552-A399F9DA2989}" type="slidenum">
              <a:rPr lang="en-GB" altLang="en-US"/>
              <a:pPr/>
              <a:t>‹#›</a:t>
            </a:fld>
            <a:endParaRPr lang="en-GB" altLang="en-US"/>
          </a:p>
        </p:txBody>
      </p:sp>
    </p:spTree>
    <p:extLst>
      <p:ext uri="{BB962C8B-B14F-4D97-AF65-F5344CB8AC3E}">
        <p14:creationId xmlns:p14="http://schemas.microsoft.com/office/powerpoint/2010/main" val="418658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F0BD23-44A0-46E3-AC4A-191503FB5815}"/>
              </a:ext>
            </a:extLst>
          </p:cNvPr>
          <p:cNvSpPr>
            <a:spLocks noGrp="1"/>
          </p:cNvSpPr>
          <p:nvPr>
            <p:ph type="dt" sz="half" idx="10"/>
          </p:nvPr>
        </p:nvSpPr>
        <p:spPr/>
        <p:txBody>
          <a:bodyPr/>
          <a:lstStyle>
            <a:lvl1pPr>
              <a:defRPr/>
            </a:lvl1pPr>
          </a:lstStyle>
          <a:p>
            <a:pPr>
              <a:defRPr/>
            </a:pPr>
            <a:fld id="{1B89EC6D-CBB3-46B6-8EE8-B314015862AE}"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3CC4492D-FECD-400B-B6FA-FF2AD93998B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393B83D-FD97-40EA-910A-D4CDB4E0D4A1}"/>
              </a:ext>
            </a:extLst>
          </p:cNvPr>
          <p:cNvSpPr>
            <a:spLocks noGrp="1"/>
          </p:cNvSpPr>
          <p:nvPr>
            <p:ph type="sldNum" sz="quarter" idx="12"/>
          </p:nvPr>
        </p:nvSpPr>
        <p:spPr/>
        <p:txBody>
          <a:bodyPr/>
          <a:lstStyle>
            <a:lvl1pPr>
              <a:defRPr/>
            </a:lvl1pPr>
          </a:lstStyle>
          <a:p>
            <a:fld id="{B7444F3E-BD53-4CE4-AC55-20FB41CF03B2}" type="slidenum">
              <a:rPr lang="en-GB" altLang="en-US"/>
              <a:pPr/>
              <a:t>‹#›</a:t>
            </a:fld>
            <a:endParaRPr lang="en-GB" altLang="en-US"/>
          </a:p>
        </p:txBody>
      </p:sp>
    </p:spTree>
    <p:extLst>
      <p:ext uri="{BB962C8B-B14F-4D97-AF65-F5344CB8AC3E}">
        <p14:creationId xmlns:p14="http://schemas.microsoft.com/office/powerpoint/2010/main" val="2208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A68D70-43E2-4E5F-ADA4-F84E2663FBDB}"/>
              </a:ext>
            </a:extLst>
          </p:cNvPr>
          <p:cNvSpPr>
            <a:spLocks noGrp="1"/>
          </p:cNvSpPr>
          <p:nvPr>
            <p:ph type="dt" sz="half" idx="10"/>
          </p:nvPr>
        </p:nvSpPr>
        <p:spPr/>
        <p:txBody>
          <a:bodyPr/>
          <a:lstStyle>
            <a:lvl1pPr>
              <a:defRPr/>
            </a:lvl1pPr>
          </a:lstStyle>
          <a:p>
            <a:pPr>
              <a:defRPr/>
            </a:pPr>
            <a:fld id="{149F9EB3-B426-4FEA-AAED-F5D9B9274B93}"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2C8D4E71-BC41-48D1-9C19-0FE2ECEC450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2443327-1942-46CE-B668-9AE6A8F9F8CA}"/>
              </a:ext>
            </a:extLst>
          </p:cNvPr>
          <p:cNvSpPr>
            <a:spLocks noGrp="1"/>
          </p:cNvSpPr>
          <p:nvPr>
            <p:ph type="sldNum" sz="quarter" idx="12"/>
          </p:nvPr>
        </p:nvSpPr>
        <p:spPr/>
        <p:txBody>
          <a:bodyPr/>
          <a:lstStyle>
            <a:lvl1pPr>
              <a:defRPr/>
            </a:lvl1pPr>
          </a:lstStyle>
          <a:p>
            <a:fld id="{AE7AC949-B229-4122-BF24-A95EBE181750}" type="slidenum">
              <a:rPr lang="en-GB" altLang="en-US"/>
              <a:pPr/>
              <a:t>‹#›</a:t>
            </a:fld>
            <a:endParaRPr lang="en-GB" altLang="en-US"/>
          </a:p>
        </p:txBody>
      </p:sp>
    </p:spTree>
    <p:extLst>
      <p:ext uri="{BB962C8B-B14F-4D97-AF65-F5344CB8AC3E}">
        <p14:creationId xmlns:p14="http://schemas.microsoft.com/office/powerpoint/2010/main" val="271682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0A3B7CF-9243-444A-A88B-7E751EAF7038}"/>
              </a:ext>
            </a:extLst>
          </p:cNvPr>
          <p:cNvSpPr>
            <a:spLocks noGrp="1"/>
          </p:cNvSpPr>
          <p:nvPr>
            <p:ph type="dt" sz="half" idx="10"/>
          </p:nvPr>
        </p:nvSpPr>
        <p:spPr/>
        <p:txBody>
          <a:bodyPr/>
          <a:lstStyle>
            <a:lvl1pPr>
              <a:defRPr/>
            </a:lvl1pPr>
          </a:lstStyle>
          <a:p>
            <a:pPr>
              <a:defRPr/>
            </a:pPr>
            <a:fld id="{8EFA432D-A106-4710-A20A-F4C764D98E03}"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D55E0121-5176-403D-B898-C6D4EC6CC9F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F72703B-60AE-419C-AF0D-E39ED52A737B}"/>
              </a:ext>
            </a:extLst>
          </p:cNvPr>
          <p:cNvSpPr>
            <a:spLocks noGrp="1"/>
          </p:cNvSpPr>
          <p:nvPr>
            <p:ph type="sldNum" sz="quarter" idx="12"/>
          </p:nvPr>
        </p:nvSpPr>
        <p:spPr/>
        <p:txBody>
          <a:bodyPr/>
          <a:lstStyle>
            <a:lvl1pPr>
              <a:defRPr/>
            </a:lvl1pPr>
          </a:lstStyle>
          <a:p>
            <a:fld id="{42273274-6764-431A-93C1-8D23F2C34566}" type="slidenum">
              <a:rPr lang="en-GB" altLang="en-US"/>
              <a:pPr/>
              <a:t>‹#›</a:t>
            </a:fld>
            <a:endParaRPr lang="en-GB" altLang="en-US"/>
          </a:p>
        </p:txBody>
      </p:sp>
    </p:spTree>
    <p:extLst>
      <p:ext uri="{BB962C8B-B14F-4D97-AF65-F5344CB8AC3E}">
        <p14:creationId xmlns:p14="http://schemas.microsoft.com/office/powerpoint/2010/main" val="417983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0C0D609A-7783-4091-B473-1E8D1CB0C137}"/>
              </a:ext>
            </a:extLst>
          </p:cNvPr>
          <p:cNvSpPr>
            <a:spLocks noGrp="1"/>
          </p:cNvSpPr>
          <p:nvPr>
            <p:ph type="dt" sz="half" idx="10"/>
          </p:nvPr>
        </p:nvSpPr>
        <p:spPr/>
        <p:txBody>
          <a:bodyPr/>
          <a:lstStyle>
            <a:lvl1pPr>
              <a:defRPr/>
            </a:lvl1pPr>
          </a:lstStyle>
          <a:p>
            <a:pPr>
              <a:defRPr/>
            </a:pPr>
            <a:fld id="{36C44E0C-0120-43D4-9AF5-D70403282717}" type="datetimeFigureOut">
              <a:rPr lang="en-GB"/>
              <a:pPr>
                <a:defRPr/>
              </a:pPr>
              <a:t>08/07/2020</a:t>
            </a:fld>
            <a:endParaRPr lang="en-GB" dirty="0"/>
          </a:p>
        </p:txBody>
      </p:sp>
      <p:sp>
        <p:nvSpPr>
          <p:cNvPr id="8" name="Footer Placeholder 4">
            <a:extLst>
              <a:ext uri="{FF2B5EF4-FFF2-40B4-BE49-F238E27FC236}">
                <a16:creationId xmlns:a16="http://schemas.microsoft.com/office/drawing/2014/main" id="{F365A883-3151-4EDE-83E9-9112A830EA9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16E9936-F4F6-42FA-8E98-D879FA750B30}"/>
              </a:ext>
            </a:extLst>
          </p:cNvPr>
          <p:cNvSpPr>
            <a:spLocks noGrp="1"/>
          </p:cNvSpPr>
          <p:nvPr>
            <p:ph type="sldNum" sz="quarter" idx="12"/>
          </p:nvPr>
        </p:nvSpPr>
        <p:spPr/>
        <p:txBody>
          <a:bodyPr/>
          <a:lstStyle>
            <a:lvl1pPr>
              <a:defRPr/>
            </a:lvl1pPr>
          </a:lstStyle>
          <a:p>
            <a:fld id="{14EFC76F-ECEA-4217-BC48-89FBEA27C555}" type="slidenum">
              <a:rPr lang="en-GB" altLang="en-US"/>
              <a:pPr/>
              <a:t>‹#›</a:t>
            </a:fld>
            <a:endParaRPr lang="en-GB" altLang="en-US"/>
          </a:p>
        </p:txBody>
      </p:sp>
    </p:spTree>
    <p:extLst>
      <p:ext uri="{BB962C8B-B14F-4D97-AF65-F5344CB8AC3E}">
        <p14:creationId xmlns:p14="http://schemas.microsoft.com/office/powerpoint/2010/main" val="235581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F44077A-90B4-4BA4-806C-8141F2DEE94C}"/>
              </a:ext>
            </a:extLst>
          </p:cNvPr>
          <p:cNvSpPr>
            <a:spLocks noGrp="1"/>
          </p:cNvSpPr>
          <p:nvPr>
            <p:ph type="dt" sz="half" idx="10"/>
          </p:nvPr>
        </p:nvSpPr>
        <p:spPr/>
        <p:txBody>
          <a:bodyPr/>
          <a:lstStyle>
            <a:lvl1pPr>
              <a:defRPr/>
            </a:lvl1pPr>
          </a:lstStyle>
          <a:p>
            <a:pPr>
              <a:defRPr/>
            </a:pPr>
            <a:fld id="{6924553D-5BBA-4609-A767-CDE7D2BDEC91}" type="datetimeFigureOut">
              <a:rPr lang="en-GB"/>
              <a:pPr>
                <a:defRPr/>
              </a:pPr>
              <a:t>08/07/2020</a:t>
            </a:fld>
            <a:endParaRPr lang="en-GB" dirty="0"/>
          </a:p>
        </p:txBody>
      </p:sp>
      <p:sp>
        <p:nvSpPr>
          <p:cNvPr id="4" name="Footer Placeholder 4">
            <a:extLst>
              <a:ext uri="{FF2B5EF4-FFF2-40B4-BE49-F238E27FC236}">
                <a16:creationId xmlns:a16="http://schemas.microsoft.com/office/drawing/2014/main" id="{B907791A-1AFD-4090-BACC-BCBF014B6D1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1AEDB66-BC47-47C3-A243-1DE2108224B4}"/>
              </a:ext>
            </a:extLst>
          </p:cNvPr>
          <p:cNvSpPr>
            <a:spLocks noGrp="1"/>
          </p:cNvSpPr>
          <p:nvPr>
            <p:ph type="sldNum" sz="quarter" idx="12"/>
          </p:nvPr>
        </p:nvSpPr>
        <p:spPr/>
        <p:txBody>
          <a:bodyPr/>
          <a:lstStyle>
            <a:lvl1pPr>
              <a:defRPr/>
            </a:lvl1pPr>
          </a:lstStyle>
          <a:p>
            <a:fld id="{84BF79F6-A6D7-434D-BE07-548D7348489F}" type="slidenum">
              <a:rPr lang="en-GB" altLang="en-US"/>
              <a:pPr/>
              <a:t>‹#›</a:t>
            </a:fld>
            <a:endParaRPr lang="en-GB" altLang="en-US"/>
          </a:p>
        </p:txBody>
      </p:sp>
    </p:spTree>
    <p:extLst>
      <p:ext uri="{BB962C8B-B14F-4D97-AF65-F5344CB8AC3E}">
        <p14:creationId xmlns:p14="http://schemas.microsoft.com/office/powerpoint/2010/main" val="206691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9FD787A-49D5-4BE1-AC29-E3D81D75AE2D}"/>
              </a:ext>
            </a:extLst>
          </p:cNvPr>
          <p:cNvSpPr>
            <a:spLocks noGrp="1"/>
          </p:cNvSpPr>
          <p:nvPr>
            <p:ph type="dt" sz="half" idx="10"/>
          </p:nvPr>
        </p:nvSpPr>
        <p:spPr/>
        <p:txBody>
          <a:bodyPr/>
          <a:lstStyle>
            <a:lvl1pPr>
              <a:defRPr/>
            </a:lvl1pPr>
          </a:lstStyle>
          <a:p>
            <a:pPr>
              <a:defRPr/>
            </a:pPr>
            <a:fld id="{911A373C-F86C-4D90-9BC6-379F15EB78F0}" type="datetimeFigureOut">
              <a:rPr lang="en-GB"/>
              <a:pPr>
                <a:defRPr/>
              </a:pPr>
              <a:t>08/07/2020</a:t>
            </a:fld>
            <a:endParaRPr lang="en-GB" dirty="0"/>
          </a:p>
        </p:txBody>
      </p:sp>
      <p:sp>
        <p:nvSpPr>
          <p:cNvPr id="3" name="Footer Placeholder 4">
            <a:extLst>
              <a:ext uri="{FF2B5EF4-FFF2-40B4-BE49-F238E27FC236}">
                <a16:creationId xmlns:a16="http://schemas.microsoft.com/office/drawing/2014/main" id="{AF7A17E6-3270-4FA0-B4BA-BE9800DFB693}"/>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2B86710-DF86-4643-B398-912685BF4150}"/>
              </a:ext>
            </a:extLst>
          </p:cNvPr>
          <p:cNvSpPr>
            <a:spLocks noGrp="1"/>
          </p:cNvSpPr>
          <p:nvPr>
            <p:ph type="sldNum" sz="quarter" idx="12"/>
          </p:nvPr>
        </p:nvSpPr>
        <p:spPr/>
        <p:txBody>
          <a:bodyPr/>
          <a:lstStyle>
            <a:lvl1pPr>
              <a:defRPr/>
            </a:lvl1pPr>
          </a:lstStyle>
          <a:p>
            <a:fld id="{B83EC468-81B5-4D12-8315-E2105417F259}" type="slidenum">
              <a:rPr lang="en-GB" altLang="en-US"/>
              <a:pPr/>
              <a:t>‹#›</a:t>
            </a:fld>
            <a:endParaRPr lang="en-GB" altLang="en-US"/>
          </a:p>
        </p:txBody>
      </p:sp>
    </p:spTree>
    <p:extLst>
      <p:ext uri="{BB962C8B-B14F-4D97-AF65-F5344CB8AC3E}">
        <p14:creationId xmlns:p14="http://schemas.microsoft.com/office/powerpoint/2010/main" val="779156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190531E-6669-4DA5-ABFD-A65B5D44A686}"/>
              </a:ext>
            </a:extLst>
          </p:cNvPr>
          <p:cNvSpPr>
            <a:spLocks noGrp="1"/>
          </p:cNvSpPr>
          <p:nvPr>
            <p:ph type="dt" sz="half" idx="10"/>
          </p:nvPr>
        </p:nvSpPr>
        <p:spPr/>
        <p:txBody>
          <a:bodyPr/>
          <a:lstStyle>
            <a:lvl1pPr>
              <a:defRPr/>
            </a:lvl1pPr>
          </a:lstStyle>
          <a:p>
            <a:pPr>
              <a:defRPr/>
            </a:pPr>
            <a:fld id="{73383CDA-2167-448D-9ADC-5082852B3B7A}"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44EC7503-0A94-41D4-94D2-65582EAC403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8CF51E2-2BF7-4D08-A2D4-5FCF14BA6F42}"/>
              </a:ext>
            </a:extLst>
          </p:cNvPr>
          <p:cNvSpPr>
            <a:spLocks noGrp="1"/>
          </p:cNvSpPr>
          <p:nvPr>
            <p:ph type="sldNum" sz="quarter" idx="12"/>
          </p:nvPr>
        </p:nvSpPr>
        <p:spPr/>
        <p:txBody>
          <a:bodyPr/>
          <a:lstStyle>
            <a:lvl1pPr>
              <a:defRPr/>
            </a:lvl1pPr>
          </a:lstStyle>
          <a:p>
            <a:fld id="{793AD8C8-B009-492E-9A67-8C5ABAF6CD9D}" type="slidenum">
              <a:rPr lang="en-GB" altLang="en-US"/>
              <a:pPr/>
              <a:t>‹#›</a:t>
            </a:fld>
            <a:endParaRPr lang="en-GB" altLang="en-US"/>
          </a:p>
        </p:txBody>
      </p:sp>
    </p:spTree>
    <p:extLst>
      <p:ext uri="{BB962C8B-B14F-4D97-AF65-F5344CB8AC3E}">
        <p14:creationId xmlns:p14="http://schemas.microsoft.com/office/powerpoint/2010/main" val="34973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8600B08-86AE-4CD9-8A4E-9169C3C7A45D}"/>
              </a:ext>
            </a:extLst>
          </p:cNvPr>
          <p:cNvSpPr>
            <a:spLocks noGrp="1"/>
          </p:cNvSpPr>
          <p:nvPr>
            <p:ph type="dt" sz="half" idx="10"/>
          </p:nvPr>
        </p:nvSpPr>
        <p:spPr/>
        <p:txBody>
          <a:bodyPr/>
          <a:lstStyle>
            <a:lvl1pPr>
              <a:defRPr/>
            </a:lvl1pPr>
          </a:lstStyle>
          <a:p>
            <a:pPr>
              <a:defRPr/>
            </a:pPr>
            <a:fld id="{F4C9DF3C-3365-4F47-B90C-35FF3B0F328C}"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88E0A5A0-3363-430D-931B-956CEB2C8D0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7A11FAA-9A0F-4973-8682-97CA272A4A1F}"/>
              </a:ext>
            </a:extLst>
          </p:cNvPr>
          <p:cNvSpPr>
            <a:spLocks noGrp="1"/>
          </p:cNvSpPr>
          <p:nvPr>
            <p:ph type="sldNum" sz="quarter" idx="12"/>
          </p:nvPr>
        </p:nvSpPr>
        <p:spPr/>
        <p:txBody>
          <a:bodyPr/>
          <a:lstStyle>
            <a:lvl1pPr>
              <a:defRPr/>
            </a:lvl1pPr>
          </a:lstStyle>
          <a:p>
            <a:fld id="{F19B3AAD-D8A6-45E1-8BAA-9D78631190F6}" type="slidenum">
              <a:rPr lang="en-GB" altLang="en-US"/>
              <a:pPr/>
              <a:t>‹#›</a:t>
            </a:fld>
            <a:endParaRPr lang="en-GB" altLang="en-US"/>
          </a:p>
        </p:txBody>
      </p:sp>
    </p:spTree>
    <p:extLst>
      <p:ext uri="{BB962C8B-B14F-4D97-AF65-F5344CB8AC3E}">
        <p14:creationId xmlns:p14="http://schemas.microsoft.com/office/powerpoint/2010/main" val="317237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EF344C0-58E4-45DB-BCE6-E1F53B7060F6}"/>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D18D825E-3A4C-4661-8B11-63706876532D}"/>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2FFDD45-91CE-493E-923B-15D5B74F277C}"/>
              </a:ext>
            </a:extLst>
          </p:cNvPr>
          <p:cNvSpPr>
            <a:spLocks noGrp="1"/>
          </p:cNvSpPr>
          <p:nvPr>
            <p:ph type="dt" sz="half" idx="2"/>
          </p:nvPr>
        </p:nvSpPr>
        <p:spPr>
          <a:xfrm>
            <a:off x="495300" y="6356350"/>
            <a:ext cx="2311400" cy="3635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D65D8AB-876F-4726-B7F0-95875F5106B9}"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40432501-7CFC-46BA-9934-93346AD97201}"/>
              </a:ext>
            </a:extLst>
          </p:cNvPr>
          <p:cNvSpPr>
            <a:spLocks noGrp="1"/>
          </p:cNvSpPr>
          <p:nvPr>
            <p:ph type="ftr" sz="quarter" idx="3"/>
          </p:nvPr>
        </p:nvSpPr>
        <p:spPr>
          <a:xfrm>
            <a:off x="3384550" y="6356350"/>
            <a:ext cx="3136900" cy="3635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5695C14-B387-4FB8-9F98-FC6E37D349DF}"/>
              </a:ext>
            </a:extLst>
          </p:cNvPr>
          <p:cNvSpPr>
            <a:spLocks noGrp="1"/>
          </p:cNvSpPr>
          <p:nvPr>
            <p:ph type="sldNum" sz="quarter" idx="4"/>
          </p:nvPr>
        </p:nvSpPr>
        <p:spPr>
          <a:xfrm>
            <a:off x="7099300" y="6356350"/>
            <a:ext cx="2311400" cy="3635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D89D758-7976-4FAA-B54B-97D23EB8FB5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ncbi.nlm.nih.gov/pubmed/14567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362F1F-EFAF-4B9A-AA88-3A317707AF57}"/>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2EE34404-FE01-42A5-8A55-3D6A8B9C6A23}"/>
              </a:ext>
            </a:extLst>
          </p:cNvPr>
          <p:cNvSpPr/>
          <p:nvPr/>
        </p:nvSpPr>
        <p:spPr>
          <a:xfrm>
            <a:off x="0" y="0"/>
            <a:ext cx="9906000" cy="6237288"/>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42DBCC5E-7717-4AE9-B44A-2D614D4BC576}"/>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5">
            <a:extLst>
              <a:ext uri="{FF2B5EF4-FFF2-40B4-BE49-F238E27FC236}">
                <a16:creationId xmlns:a16="http://schemas.microsoft.com/office/drawing/2014/main" id="{0E5D0236-C1CF-4D4B-9E24-FE9799EDE1EC}"/>
              </a:ext>
            </a:extLst>
          </p:cNvPr>
          <p:cNvSpPr txBox="1">
            <a:spLocks noChangeArrowheads="1"/>
          </p:cNvSpPr>
          <p:nvPr/>
        </p:nvSpPr>
        <p:spPr bwMode="auto">
          <a:xfrm>
            <a:off x="4592638" y="2852738"/>
            <a:ext cx="5013325"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2800" b="1" dirty="0">
                <a:solidFill>
                  <a:srgbClr val="7030A0"/>
                </a:solidFill>
                <a:latin typeface="Calibri"/>
              </a:rPr>
              <a:t>Excess weight can lead to an increased risk of heart disease, hypertension, diabetes, sleep apnoea, cancer, osteoarthritis and mental health problems.</a:t>
            </a:r>
            <a:endParaRPr lang="en-GB" sz="2800" b="1" baseline="30000" dirty="0">
              <a:solidFill>
                <a:srgbClr val="7030A0"/>
              </a:solidFill>
              <a:latin typeface="Calibri"/>
            </a:endParaRPr>
          </a:p>
          <a:p>
            <a:pPr algn="ctr" eaLnBrk="1" hangingPunct="1">
              <a:defRPr/>
            </a:pPr>
            <a:endParaRPr lang="en-GB" sz="1200" b="1" baseline="30000" dirty="0">
              <a:solidFill>
                <a:srgbClr val="7030A0"/>
              </a:solidFill>
              <a:latin typeface="+mj-lt"/>
            </a:endParaRPr>
          </a:p>
          <a:p>
            <a:pPr algn="ctr" eaLnBrk="1" hangingPunct="1">
              <a:defRPr/>
            </a:pPr>
            <a:r>
              <a:rPr lang="en-GB" sz="2800" b="1" dirty="0">
                <a:solidFill>
                  <a:srgbClr val="7030A0"/>
                </a:solidFill>
                <a:latin typeface="+mj-lt"/>
              </a:rPr>
              <a:t>For further information visit </a:t>
            </a:r>
            <a:r>
              <a:rPr lang="en-GB" sz="2800" b="1" dirty="0">
                <a:solidFill>
                  <a:srgbClr val="EC008C"/>
                </a:solidFill>
                <a:latin typeface="+mj-lt"/>
              </a:rPr>
              <a:t>www.imsociety.org</a:t>
            </a:r>
            <a:endParaRPr lang="en-GB" sz="2800" b="1" baseline="30000" dirty="0">
              <a:solidFill>
                <a:srgbClr val="EC008C"/>
              </a:solidFill>
              <a:latin typeface="+mj-lt"/>
            </a:endParaRPr>
          </a:p>
        </p:txBody>
      </p:sp>
      <p:sp>
        <p:nvSpPr>
          <p:cNvPr id="10" name="TextBox 7">
            <a:extLst>
              <a:ext uri="{FF2B5EF4-FFF2-40B4-BE49-F238E27FC236}">
                <a16:creationId xmlns:a16="http://schemas.microsoft.com/office/drawing/2014/main" id="{3FB3FD4D-7FA4-4EBE-AB43-FC25CF2CF5D5}"/>
              </a:ext>
            </a:extLst>
          </p:cNvPr>
          <p:cNvSpPr txBox="1">
            <a:spLocks noChangeArrowheads="1"/>
          </p:cNvSpPr>
          <p:nvPr/>
        </p:nvSpPr>
        <p:spPr bwMode="auto">
          <a:xfrm>
            <a:off x="4592638" y="220663"/>
            <a:ext cx="5013325" cy="2555875"/>
          </a:xfrm>
          <a:prstGeom prst="rect">
            <a:avLst/>
          </a:prstGeom>
          <a:noFill/>
          <a:ln w="9525">
            <a:noFill/>
            <a:miter lim="800000"/>
            <a:headEnd/>
            <a:tailEnd/>
          </a:ln>
        </p:spPr>
        <p:txBody>
          <a:bodyPr>
            <a:spAutoFit/>
          </a:bodyPr>
          <a:lstStyle/>
          <a:p>
            <a:pPr algn="ctr">
              <a:defRPr/>
            </a:pPr>
            <a:r>
              <a:rPr lang="en-GB" sz="4000" b="1" dirty="0">
                <a:solidFill>
                  <a:srgbClr val="EC008C"/>
                </a:solidFill>
                <a:effectLst>
                  <a:outerShdw blurRad="38100" dist="38100" dir="2700000" algn="tl">
                    <a:srgbClr val="000000">
                      <a:alpha val="43137"/>
                    </a:srgbClr>
                  </a:outerShdw>
                </a:effectLst>
                <a:latin typeface="+mj-lt"/>
              </a:rPr>
              <a:t>Stay fit and reduce your risk of excess weight after the menopause</a:t>
            </a:r>
          </a:p>
        </p:txBody>
      </p:sp>
      <p:pic>
        <p:nvPicPr>
          <p:cNvPr id="2055" name="Picture 2">
            <a:extLst>
              <a:ext uri="{FF2B5EF4-FFF2-40B4-BE49-F238E27FC236}">
                <a16:creationId xmlns:a16="http://schemas.microsoft.com/office/drawing/2014/main" id="{07630CA3-CA5E-4784-A4DA-887895EF61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05288"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881CF8-0457-4C30-ADF1-00C64280BA85}"/>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2971BE36-F9C2-4941-98A1-0EC0627B829F}"/>
              </a:ext>
            </a:extLst>
          </p:cNvPr>
          <p:cNvSpPr/>
          <p:nvPr/>
        </p:nvSpPr>
        <p:spPr>
          <a:xfrm>
            <a:off x="0" y="5084763"/>
            <a:ext cx="9906000" cy="1152525"/>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E1C444F8-1E68-4730-AC9F-D6623DF30AD0}"/>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7" name="Picture 2">
            <a:extLst>
              <a:ext uri="{FF2B5EF4-FFF2-40B4-BE49-F238E27FC236}">
                <a16:creationId xmlns:a16="http://schemas.microsoft.com/office/drawing/2014/main" id="{8982F861-2399-4ACF-9D22-0CE05CFED8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9920288" cy="626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7">
            <a:extLst>
              <a:ext uri="{FF2B5EF4-FFF2-40B4-BE49-F238E27FC236}">
                <a16:creationId xmlns:a16="http://schemas.microsoft.com/office/drawing/2014/main" id="{5CE3E686-F9CC-47D7-91B0-8243EA316097}"/>
              </a:ext>
            </a:extLst>
          </p:cNvPr>
          <p:cNvSpPr txBox="1">
            <a:spLocks noChangeArrowheads="1"/>
          </p:cNvSpPr>
          <p:nvPr/>
        </p:nvSpPr>
        <p:spPr bwMode="auto">
          <a:xfrm>
            <a:off x="234950" y="115888"/>
            <a:ext cx="9471025" cy="1477962"/>
          </a:xfrm>
          <a:prstGeom prst="rect">
            <a:avLst/>
          </a:prstGeom>
          <a:noFill/>
          <a:ln w="9525">
            <a:noFill/>
            <a:miter lim="800000"/>
            <a:headEnd/>
            <a:tailEnd/>
          </a:ln>
        </p:spPr>
        <p:txBody>
          <a:bodyPr>
            <a:spAutoFit/>
          </a:bodyPr>
          <a:lstStyle/>
          <a:p>
            <a:pPr algn="ctr">
              <a:defRPr/>
            </a:pPr>
            <a:r>
              <a:rPr lang="en-GB" sz="4500" b="1" dirty="0">
                <a:solidFill>
                  <a:srgbClr val="EC008C"/>
                </a:solidFill>
                <a:effectLst>
                  <a:outerShdw blurRad="38100" dist="38100" dir="2700000" algn="tl">
                    <a:srgbClr val="000000">
                      <a:alpha val="43137"/>
                    </a:srgbClr>
                  </a:outerShdw>
                </a:effectLst>
                <a:latin typeface="+mj-lt"/>
              </a:rPr>
              <a:t>Stay fit and reduce your risk of excess weight after the menopause</a:t>
            </a:r>
          </a:p>
        </p:txBody>
      </p:sp>
      <p:sp>
        <p:nvSpPr>
          <p:cNvPr id="12" name="TextBox 5">
            <a:extLst>
              <a:ext uri="{FF2B5EF4-FFF2-40B4-BE49-F238E27FC236}">
                <a16:creationId xmlns:a16="http://schemas.microsoft.com/office/drawing/2014/main" id="{E9D342C0-AB64-4A2F-8EBA-C83CE902D9CF}"/>
              </a:ext>
            </a:extLst>
          </p:cNvPr>
          <p:cNvSpPr txBox="1">
            <a:spLocks noChangeArrowheads="1"/>
          </p:cNvSpPr>
          <p:nvPr/>
        </p:nvSpPr>
        <p:spPr bwMode="auto">
          <a:xfrm>
            <a:off x="234950" y="1773238"/>
            <a:ext cx="4141788"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3000" b="1" dirty="0">
                <a:solidFill>
                  <a:srgbClr val="002060"/>
                </a:solidFill>
                <a:latin typeface="Calibri"/>
              </a:rPr>
              <a:t>Excess weight can lead to an increased risk of heart disease, hypertension, diabetes, sleep apnoea, cancer, osteoarthritis and mental health problems.</a:t>
            </a:r>
            <a:endParaRPr lang="en-GB" sz="3000" b="1" baseline="30000" dirty="0">
              <a:solidFill>
                <a:srgbClr val="002060"/>
              </a:solidFill>
              <a:latin typeface="Calibri"/>
            </a:endParaRPr>
          </a:p>
          <a:p>
            <a:pPr algn="ctr" eaLnBrk="1" hangingPunct="1">
              <a:defRPr/>
            </a:pPr>
            <a:endParaRPr lang="en-GB" sz="1200" b="1" baseline="30000" dirty="0">
              <a:solidFill>
                <a:srgbClr val="002060"/>
              </a:solidFill>
              <a:latin typeface="+mj-lt"/>
            </a:endParaRPr>
          </a:p>
          <a:p>
            <a:pPr algn="ctr" eaLnBrk="1" hangingPunct="1">
              <a:defRPr/>
            </a:pPr>
            <a:r>
              <a:rPr lang="en-GB" sz="3000" b="1" dirty="0">
                <a:solidFill>
                  <a:srgbClr val="002060"/>
                </a:solidFill>
                <a:latin typeface="+mj-lt"/>
              </a:rPr>
              <a:t>For further information visit </a:t>
            </a:r>
            <a:r>
              <a:rPr lang="en-GB" sz="3000" b="1" dirty="0">
                <a:solidFill>
                  <a:srgbClr val="EC008C"/>
                </a:solidFill>
                <a:latin typeface="+mj-lt"/>
              </a:rPr>
              <a:t>www.imsociety.org</a:t>
            </a:r>
            <a:endParaRPr lang="en-GB" sz="3000" b="1" baseline="30000" dirty="0">
              <a:solidFill>
                <a:srgbClr val="EC008C"/>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2C7D3262-E61D-4654-B946-78664E0CC8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E472BE4-81B4-41E6-956E-C861DDCEE6E3}"/>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0" name="Subtitle 2">
            <a:extLst>
              <a:ext uri="{FF2B5EF4-FFF2-40B4-BE49-F238E27FC236}">
                <a16:creationId xmlns:a16="http://schemas.microsoft.com/office/drawing/2014/main" id="{6F014851-A22E-44BF-AB2D-0D01590827E5}"/>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2</a:t>
            </a:r>
            <a:endParaRPr lang="en-GB" altLang="en-US" sz="1800" b="1">
              <a:solidFill>
                <a:schemeClr val="bg1"/>
              </a:solidFill>
            </a:endParaRPr>
          </a:p>
        </p:txBody>
      </p:sp>
      <p:pic>
        <p:nvPicPr>
          <p:cNvPr id="10" name="Picture 9">
            <a:extLst>
              <a:ext uri="{FF2B5EF4-FFF2-40B4-BE49-F238E27FC236}">
                <a16:creationId xmlns:a16="http://schemas.microsoft.com/office/drawing/2014/main" id="{16C3BFBB-17C1-4B34-8BB3-EDA4AB0865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1">
            <a:extLst>
              <a:ext uri="{FF2B5EF4-FFF2-40B4-BE49-F238E27FC236}">
                <a16:creationId xmlns:a16="http://schemas.microsoft.com/office/drawing/2014/main" id="{4A6737DE-3FDB-48FC-9543-B55E659627B6}"/>
              </a:ext>
            </a:extLst>
          </p:cNvPr>
          <p:cNvSpPr txBox="1"/>
          <p:nvPr/>
        </p:nvSpPr>
        <p:spPr>
          <a:xfrm>
            <a:off x="488950" y="479425"/>
            <a:ext cx="7488238" cy="4562475"/>
          </a:xfrm>
          <a:prstGeom prst="rect">
            <a:avLst/>
          </a:prstGeom>
          <a:noFill/>
        </p:spPr>
        <p:txBody>
          <a:bodyPr>
            <a:spAutoFit/>
          </a:bodyPr>
          <a:lstStyle/>
          <a:p>
            <a:pPr algn="just">
              <a:spcAft>
                <a:spcPts val="0"/>
              </a:spcAft>
              <a:defRPr/>
            </a:pPr>
            <a:r>
              <a:rPr lang="en-GB" sz="2000" b="1" dirty="0">
                <a:solidFill>
                  <a:srgbClr val="EC008C"/>
                </a:solidFill>
                <a:latin typeface="Calibri"/>
                <a:ea typeface="Times New Roman"/>
              </a:rPr>
              <a:t>Obesity is on the rise and women at midlife are an increased risk; a better understanding of the relationship between weight gain, body fat and menopause can help you to take positive steps toward improving your lifestyle and your quality of life.</a:t>
            </a:r>
            <a:endParaRPr lang="en-GB" sz="2000" dirty="0">
              <a:solidFill>
                <a:srgbClr val="EC008C"/>
              </a:solidFill>
              <a:latin typeface="Times New Roman"/>
              <a:ea typeface="Times New Roman"/>
            </a:endParaRPr>
          </a:p>
          <a:p>
            <a:pPr algn="just">
              <a:spcAft>
                <a:spcPts val="0"/>
              </a:spcAft>
              <a:defRPr/>
            </a:pPr>
            <a:r>
              <a:rPr lang="en-GB" sz="1200" b="1" dirty="0">
                <a:solidFill>
                  <a:srgbClr val="FF0000"/>
                </a:solidFill>
                <a:latin typeface="Calibri"/>
                <a:ea typeface="Times New Roman"/>
                <a:cs typeface="Times New Roman"/>
              </a:rPr>
              <a:t> </a:t>
            </a:r>
            <a:endParaRPr lang="en-GB" sz="1200" b="1" dirty="0">
              <a:solidFill>
                <a:srgbClr val="009999"/>
              </a:solidFill>
              <a:latin typeface="Arial"/>
              <a:ea typeface="Times New Roman"/>
              <a:cs typeface="Times New Roman"/>
            </a:endParaRPr>
          </a:p>
          <a:p>
            <a:pPr algn="just">
              <a:spcAft>
                <a:spcPts val="0"/>
              </a:spcAft>
              <a:defRPr/>
            </a:pPr>
            <a:r>
              <a:rPr lang="x-none" sz="1600" b="1">
                <a:solidFill>
                  <a:srgbClr val="7030A0"/>
                </a:solidFill>
                <a:latin typeface="Calibri"/>
                <a:ea typeface="Times New Roman"/>
                <a:cs typeface="Times New Roman"/>
              </a:rPr>
              <a:t>What is menopause?</a:t>
            </a:r>
            <a:endParaRPr lang="en-GB" sz="1600" b="1" dirty="0">
              <a:solidFill>
                <a:srgbClr val="7030A0"/>
              </a:solidFill>
              <a:latin typeface="Arial"/>
              <a:ea typeface="Times New Roman"/>
              <a:cs typeface="Times New Roman"/>
            </a:endParaRPr>
          </a:p>
          <a:p>
            <a:pPr algn="just">
              <a:spcAft>
                <a:spcPts val="0"/>
              </a:spcAft>
              <a:defRPr/>
            </a:pPr>
            <a:r>
              <a:rPr lang="x-none" sz="1200">
                <a:solidFill>
                  <a:srgbClr val="002060"/>
                </a:solidFill>
                <a:latin typeface="Calibri"/>
                <a:ea typeface="Calibri"/>
                <a:cs typeface="Times New Roman"/>
              </a:rPr>
              <a:t>Menopause is not a disease but a natural transition in a woman’s life that results from a decrease in the ovarian production of sex hormones – estrogen, progesterone and testosteron</a:t>
            </a:r>
            <a:r>
              <a:rPr lang="en-GB" sz="1200" dirty="0">
                <a:solidFill>
                  <a:srgbClr val="002060"/>
                </a:solidFill>
                <a:latin typeface="Calibri"/>
                <a:ea typeface="Calibri"/>
                <a:cs typeface="Times New Roman"/>
              </a:rPr>
              <a:t>e, and these hormonal changes have diverse consequences for women’s health.</a:t>
            </a:r>
            <a:r>
              <a:rPr lang="x-none" sz="1200">
                <a:solidFill>
                  <a:srgbClr val="002060"/>
                </a:solidFill>
                <a:latin typeface="Calibri"/>
                <a:ea typeface="Calibri"/>
                <a:cs typeface="Times New Roman"/>
              </a:rPr>
              <a:t> The menopause is sometimes called 'the change of life' as it marks the end of a woman's reproductive life and the word "menopause" refers to the last or final menstrual period a woman experiences. Most women become menopausal naturally between the ages of 45 and 55 years, with the average age of </a:t>
            </a:r>
            <a:r>
              <a:rPr lang="en-AU" sz="1200" dirty="0">
                <a:solidFill>
                  <a:srgbClr val="002060"/>
                </a:solidFill>
                <a:latin typeface="Calibri"/>
                <a:ea typeface="Calibri"/>
                <a:cs typeface="Times New Roman"/>
              </a:rPr>
              <a:t>menopause being</a:t>
            </a:r>
            <a:r>
              <a:rPr lang="x-none" sz="1200">
                <a:solidFill>
                  <a:srgbClr val="002060"/>
                </a:solidFill>
                <a:latin typeface="Calibri"/>
                <a:ea typeface="Calibri"/>
                <a:cs typeface="Times New Roman"/>
              </a:rPr>
              <a:t> around 5</a:t>
            </a:r>
            <a:r>
              <a:rPr lang="en-AU" sz="1200" dirty="0">
                <a:solidFill>
                  <a:srgbClr val="002060"/>
                </a:solidFill>
                <a:latin typeface="Calibri"/>
                <a:ea typeface="Calibri"/>
                <a:cs typeface="Times New Roman"/>
              </a:rPr>
              <a:t>1 </a:t>
            </a:r>
            <a:r>
              <a:rPr lang="x-none" sz="1200">
                <a:solidFill>
                  <a:srgbClr val="002060"/>
                </a:solidFill>
                <a:latin typeface="Calibri"/>
                <a:ea typeface="Calibri"/>
                <a:cs typeface="Times New Roman"/>
              </a:rPr>
              <a:t>years.</a:t>
            </a:r>
            <a:r>
              <a:rPr lang="x-none" sz="1200" baseline="30000">
                <a:solidFill>
                  <a:srgbClr val="002060"/>
                </a:solidFill>
                <a:latin typeface="Calibri"/>
                <a:ea typeface="Calibri"/>
                <a:cs typeface="Times New Roman"/>
              </a:rPr>
              <a:t> [</a:t>
            </a:r>
            <a:r>
              <a:rPr lang="en-GB" sz="1200" baseline="30000" dirty="0">
                <a:solidFill>
                  <a:srgbClr val="002060"/>
                </a:solidFill>
                <a:latin typeface="Calibri"/>
                <a:ea typeface="Calibri"/>
                <a:cs typeface="Times New Roman"/>
              </a:rPr>
              <a:t>1</a:t>
            </a:r>
            <a:r>
              <a:rPr lang="x-none" sz="1200" baseline="30000">
                <a:solidFill>
                  <a:srgbClr val="002060"/>
                </a:solidFill>
                <a:latin typeface="Calibri"/>
                <a:ea typeface="Calibri"/>
                <a:cs typeface="Times New Roman"/>
              </a:rPr>
              <a:t>.].</a:t>
            </a:r>
            <a:endParaRPr lang="en-GB" sz="1200" dirty="0">
              <a:solidFill>
                <a:srgbClr val="002060"/>
              </a:solidFill>
              <a:latin typeface="Consolas"/>
              <a:ea typeface="Calibri"/>
              <a:cs typeface="Times New Roman"/>
            </a:endParaRPr>
          </a:p>
          <a:p>
            <a:pPr algn="just">
              <a:spcAft>
                <a:spcPts val="0"/>
              </a:spcAft>
              <a:defRPr/>
            </a:pPr>
            <a:r>
              <a:rPr lang="x-none" sz="1200" b="1">
                <a:solidFill>
                  <a:srgbClr val="009999"/>
                </a:solidFill>
                <a:latin typeface="Calibri"/>
                <a:ea typeface="Times New Roman"/>
                <a:cs typeface="Times New Roman"/>
              </a:rPr>
              <a:t> </a:t>
            </a:r>
            <a:endParaRPr lang="en-GB" sz="1200" b="1" dirty="0">
              <a:solidFill>
                <a:srgbClr val="009999"/>
              </a:solidFill>
              <a:latin typeface="Arial"/>
              <a:ea typeface="Times New Roman"/>
              <a:cs typeface="Times New Roman"/>
            </a:endParaRPr>
          </a:p>
          <a:p>
            <a:pPr algn="just">
              <a:spcAft>
                <a:spcPts val="0"/>
              </a:spcAft>
              <a:defRPr/>
            </a:pPr>
            <a:r>
              <a:rPr lang="x-none" sz="1600" b="1">
                <a:solidFill>
                  <a:srgbClr val="7030A0"/>
                </a:solidFill>
                <a:latin typeface="Calibri"/>
                <a:ea typeface="Times New Roman"/>
                <a:cs typeface="Times New Roman"/>
              </a:rPr>
              <a:t>Symptoms of menopause</a:t>
            </a:r>
            <a:endParaRPr lang="en-GB" sz="1600" b="1" dirty="0">
              <a:solidFill>
                <a:srgbClr val="7030A0"/>
              </a:solidFill>
              <a:latin typeface="Arial"/>
              <a:ea typeface="Times New Roman"/>
              <a:cs typeface="Times New Roman"/>
            </a:endParaRPr>
          </a:p>
          <a:p>
            <a:pPr algn="just">
              <a:spcAft>
                <a:spcPts val="0"/>
              </a:spcAft>
              <a:defRPr/>
            </a:pPr>
            <a:r>
              <a:rPr lang="en-GB" sz="1200" dirty="0">
                <a:solidFill>
                  <a:srgbClr val="002060"/>
                </a:solidFill>
                <a:latin typeface="Calibri"/>
                <a:ea typeface="Times New Roman"/>
              </a:rPr>
              <a:t>The most common symptoms reported by menopausal women are hot flushes and night sweats. Other symptoms include bodily aches and pains, dry skin, vaginal dryness, loss of libido, urinary frequency and sleeping difficulties. Hormonal changes can also contribute to mood changes, anxiety, irritability, forgetfulness, and trouble concentrating or making decisions. Low levels of estrogen are associated with lower levels of serotonin, a chemical that regulates mood, emotions and sleep. Women who experience severe symptoms, either from early in the menopause transition or from their final menstrual period, continue to experience severe symptoms for several years.</a:t>
            </a:r>
            <a:r>
              <a:rPr lang="en-GB" sz="1200" baseline="30000" dirty="0">
                <a:solidFill>
                  <a:srgbClr val="002060"/>
                </a:solidFill>
                <a:latin typeface="Calibri"/>
                <a:ea typeface="Times New Roman"/>
              </a:rPr>
              <a:t> [2.].</a:t>
            </a:r>
            <a:endParaRPr lang="en-GB" sz="1200" dirty="0">
              <a:solidFill>
                <a:srgbClr val="002060"/>
              </a:solidFill>
              <a:latin typeface="Times New Roman"/>
              <a:ea typeface="Times New Roman"/>
            </a:endParaRPr>
          </a:p>
          <a:p>
            <a:pPr algn="just">
              <a:defRPr/>
            </a:pPr>
            <a:r>
              <a:rPr lang="en-GB" sz="1050" b="1" dirty="0">
                <a:solidFill>
                  <a:srgbClr val="7030A0"/>
                </a:solidFill>
                <a:latin typeface="+mj-l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EA5DDBDE-DF1D-420F-9CD3-930F332DBE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8836C841-8D2D-4D22-AF71-E6E67BF9D813}"/>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124" name="Subtitle 2">
            <a:extLst>
              <a:ext uri="{FF2B5EF4-FFF2-40B4-BE49-F238E27FC236}">
                <a16:creationId xmlns:a16="http://schemas.microsoft.com/office/drawing/2014/main" id="{95878DA3-3269-421C-97A6-680316A32FFE}"/>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rPr>
              <a:t>3</a:t>
            </a:r>
          </a:p>
        </p:txBody>
      </p:sp>
      <p:pic>
        <p:nvPicPr>
          <p:cNvPr id="10" name="Picture 9">
            <a:extLst>
              <a:ext uri="{FF2B5EF4-FFF2-40B4-BE49-F238E27FC236}">
                <a16:creationId xmlns:a16="http://schemas.microsoft.com/office/drawing/2014/main" id="{45262D13-C526-4F4B-A2E8-2573EB3D8D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6" name="TextBox 4">
            <a:extLst>
              <a:ext uri="{FF2B5EF4-FFF2-40B4-BE49-F238E27FC236}">
                <a16:creationId xmlns:a16="http://schemas.microsoft.com/office/drawing/2014/main" id="{21113547-6F02-48B7-8325-120428F0EB38}"/>
              </a:ext>
            </a:extLst>
          </p:cNvPr>
          <p:cNvSpPr txBox="1">
            <a:spLocks noChangeArrowheads="1"/>
          </p:cNvSpPr>
          <p:nvPr/>
        </p:nvSpPr>
        <p:spPr bwMode="auto">
          <a:xfrm>
            <a:off x="344488" y="333375"/>
            <a:ext cx="7777162"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GB" altLang="en-US" sz="1600" b="1">
                <a:solidFill>
                  <a:srgbClr val="7030A0"/>
                </a:solidFill>
                <a:latin typeface="Calibri" panose="020F0502020204030204" pitchFamily="34" charset="0"/>
                <a:cs typeface="Times New Roman" panose="02020603050405020304" pitchFamily="18" charset="0"/>
              </a:rPr>
              <a:t>Obesity and the menopause</a:t>
            </a:r>
            <a:endParaRPr lang="en-GB" altLang="en-US" sz="1600" b="1">
              <a:solidFill>
                <a:srgbClr val="7030A0"/>
              </a:solidFill>
              <a:cs typeface="Times New Roman" panose="02020603050405020304" pitchFamily="18" charset="0"/>
            </a:endParaRPr>
          </a:p>
          <a:p>
            <a:pPr algn="just" eaLnBrk="1" hangingPunct="1"/>
            <a:r>
              <a:rPr lang="en-GB" altLang="en-US" sz="1200">
                <a:solidFill>
                  <a:srgbClr val="002060"/>
                </a:solidFill>
                <a:latin typeface="Calibri" panose="020F0502020204030204" pitchFamily="34" charset="0"/>
                <a:cs typeface="Times New Roman" panose="02020603050405020304" pitchFamily="18" charset="0"/>
              </a:rPr>
              <a:t>A woman's risk for obesity increases with age. However, at menopause, women experience a change in their bodies as fat shifts itself in the abdominal area rather than the lower body where it commonly accumulates in younger women. Excessive abdominal fat, or belly fat, is linked closely with obesity and other conditions, such as heart disease. </a:t>
            </a:r>
            <a:r>
              <a:rPr lang="en-GB" altLang="en-US" sz="1200" baseline="30000">
                <a:solidFill>
                  <a:srgbClr val="002060"/>
                </a:solidFill>
                <a:latin typeface="Calibri" panose="020F0502020204030204" pitchFamily="34" charset="0"/>
                <a:cs typeface="Times New Roman" panose="02020603050405020304" pitchFamily="18" charset="0"/>
              </a:rPr>
              <a:t>[3.].</a:t>
            </a:r>
            <a:endParaRPr lang="en-GB" altLang="en-US" sz="1200">
              <a:solidFill>
                <a:srgbClr val="002060"/>
              </a:solidFill>
              <a:latin typeface="Times New Roman" panose="02020603050405020304" pitchFamily="18" charset="0"/>
              <a:cs typeface="Times New Roman" panose="02020603050405020304" pitchFamily="18" charset="0"/>
            </a:endParaRPr>
          </a:p>
          <a:p>
            <a:pPr algn="just" eaLnBrk="1" hangingPunct="1"/>
            <a:r>
              <a:rPr lang="en-US" altLang="en-US" sz="120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n-GB" altLang="en-US" sz="12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GB" altLang="en-US" sz="1200">
                <a:solidFill>
                  <a:srgbClr val="002060"/>
                </a:solidFill>
                <a:latin typeface="Calibri" panose="020F0502020204030204" pitchFamily="34" charset="0"/>
                <a:cs typeface="Calibri" panose="020F0502020204030204" pitchFamily="34" charset="0"/>
              </a:rPr>
              <a:t>The International Menopause Society (IMS) undertook a systematic </a:t>
            </a:r>
            <a:r>
              <a:rPr lang="en-AU" altLang="en-US" sz="1200">
                <a:solidFill>
                  <a:srgbClr val="002060"/>
                </a:solidFill>
                <a:latin typeface="Calibri" panose="020F0502020204030204" pitchFamily="34" charset="0"/>
                <a:cs typeface="Calibri" panose="020F0502020204030204" pitchFamily="34" charset="0"/>
              </a:rPr>
              <a:t>review to summarise the literature regarding the impact of the </a:t>
            </a:r>
            <a:r>
              <a:rPr lang="en-GB" altLang="en-US" sz="1200">
                <a:solidFill>
                  <a:srgbClr val="002060"/>
                </a:solidFill>
                <a:latin typeface="Calibri" panose="020F0502020204030204" pitchFamily="34" charset="0"/>
                <a:cs typeface="Calibri" panose="020F0502020204030204" pitchFamily="34" charset="0"/>
              </a:rPr>
              <a:t>menopause transition on body weight and body composition (published in the peer-reviewed journal, Climacteric)</a:t>
            </a:r>
            <a:r>
              <a:rPr lang="en-GB" altLang="en-US" sz="1200" baseline="30000">
                <a:solidFill>
                  <a:srgbClr val="002060"/>
                </a:solidFill>
                <a:latin typeface="Calibri" panose="020F0502020204030204" pitchFamily="34" charset="0"/>
                <a:cs typeface="Calibri" panose="020F0502020204030204" pitchFamily="34" charset="0"/>
              </a:rPr>
              <a:t> [4.].</a:t>
            </a:r>
            <a:r>
              <a:rPr lang="en-GB" altLang="en-US" sz="1200">
                <a:solidFill>
                  <a:srgbClr val="002060"/>
                </a:solidFill>
                <a:latin typeface="Calibri" panose="020F0502020204030204" pitchFamily="34" charset="0"/>
                <a:cs typeface="Calibri" panose="020F0502020204030204" pitchFamily="34" charset="0"/>
              </a:rPr>
              <a:t> As a result of the review of the evidence, the IMS concludes that </a:t>
            </a:r>
            <a:r>
              <a:rPr lang="en-US" altLang="en-US" sz="1200">
                <a:solidFill>
                  <a:srgbClr val="002060"/>
                </a:solidFill>
                <a:latin typeface="Calibri" panose="020F0502020204030204" pitchFamily="34" charset="0"/>
                <a:cs typeface="Calibri" panose="020F0502020204030204" pitchFamily="34" charset="0"/>
              </a:rPr>
              <a:t>the hormonal changes that occur as women go through menopause substantially contribute to increased central abdominal obesity which leads to increased physical and psychological ill health. There is strong evidence that e</a:t>
            </a:r>
            <a:r>
              <a:rPr lang="en-US" altLang="en-US" sz="1200">
                <a:solidFill>
                  <a:srgbClr val="002060"/>
                </a:solidFill>
                <a:latin typeface="Calibri" panose="020F0502020204030204" pitchFamily="34" charset="0"/>
                <a:cs typeface="Times New Roman" panose="02020603050405020304" pitchFamily="18" charset="0"/>
              </a:rPr>
              <a:t>strogen therapy may </a:t>
            </a:r>
            <a:r>
              <a:rPr lang="en-US" altLang="en-US" sz="1200">
                <a:solidFill>
                  <a:srgbClr val="002060"/>
                </a:solidFill>
                <a:latin typeface="Calibri" panose="020F0502020204030204" pitchFamily="34" charset="0"/>
                <a:cs typeface="Calibri" panose="020F0502020204030204" pitchFamily="34" charset="0"/>
              </a:rPr>
              <a:t>partly</a:t>
            </a:r>
            <a:r>
              <a:rPr lang="en-US" altLang="en-US" sz="1200">
                <a:solidFill>
                  <a:srgbClr val="002060"/>
                </a:solidFill>
                <a:latin typeface="Calibri" panose="020F0502020204030204" pitchFamily="34" charset="0"/>
                <a:cs typeface="Times New Roman" panose="02020603050405020304" pitchFamily="18" charset="0"/>
              </a:rPr>
              <a:t> prevent this</a:t>
            </a:r>
            <a:r>
              <a:rPr lang="en-US" altLang="en-US" sz="1200">
                <a:solidFill>
                  <a:srgbClr val="002060"/>
                </a:solidFill>
                <a:latin typeface="Calibri" panose="020F0502020204030204" pitchFamily="34" charset="0"/>
                <a:cs typeface="Calibri" panose="020F0502020204030204" pitchFamily="34" charset="0"/>
              </a:rPr>
              <a:t> menopause-related change in body fat distribution and the associated metabolic effects. However, further studies are required to identify the women most likely to gain metabolic benefit from menopausal hormone therapy in order to develop evidence-based clinical recommendations</a:t>
            </a:r>
            <a:r>
              <a:rPr lang="en-US" altLang="en-US" sz="1200">
                <a:solidFill>
                  <a:srgbClr val="002060"/>
                </a:solidFill>
                <a:latin typeface="Calibri" panose="020F0502020204030204" pitchFamily="34" charset="0"/>
                <a:cs typeface="Times New Roman" panose="02020603050405020304" pitchFamily="18" charset="0"/>
              </a:rPr>
              <a:t>.</a:t>
            </a: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r>
              <a:rPr lang="en-US" altLang="en-US" sz="1200">
                <a:solidFill>
                  <a:srgbClr val="002060"/>
                </a:solidFill>
                <a:latin typeface="Calibri" panose="020F0502020204030204" pitchFamily="34" charset="0"/>
                <a:cs typeface="Times New Roman" panose="02020603050405020304" pitchFamily="18" charset="0"/>
              </a:rPr>
              <a:t> </a:t>
            </a: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r>
              <a:rPr lang="en-GB" altLang="en-US" sz="1200">
                <a:solidFill>
                  <a:srgbClr val="002060"/>
                </a:solidFill>
                <a:latin typeface="Calibri" panose="020F0502020204030204" pitchFamily="34" charset="0"/>
                <a:cs typeface="Calibri" panose="020F0502020204030204" pitchFamily="34" charset="0"/>
              </a:rPr>
              <a:t>Key findings from the review are:</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Weight gain is a major health concern for women at midlife.</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Helvetica" panose="020B0604020202020204" pitchFamily="34" charset="0"/>
              </a:rPr>
              <a:t>The hormonal changes of the menopause do not specifically cause gain in weight. Instead weight gain at midlife is associated with ageing and other factors.</a:t>
            </a: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The fall in estrogen at menopause causes increased central abdominal (belly) fat.</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Other factors that may contribute to obesity in women include a low level of activity, past pregnancies, lower level of education, a family history of obesity, use of </a:t>
            </a:r>
            <a:r>
              <a:rPr lang="en-US" altLang="en-US" sz="1200">
                <a:solidFill>
                  <a:srgbClr val="002060"/>
                </a:solidFill>
                <a:latin typeface="Calibri" panose="020F0502020204030204" pitchFamily="34" charset="0"/>
                <a:cs typeface="Calibri" panose="020F0502020204030204" pitchFamily="34" charset="0"/>
              </a:rPr>
              <a:t>various antidepressant medications and treatment for cancer.</a:t>
            </a: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Obesity is a major risk factor for diabetes mellitus and the cardiovascular diseases, coronary heart disease, infarction, stroke, and hypertension, as well as breast, uterine and colon cancer.</a:t>
            </a:r>
          </a:p>
          <a:p>
            <a:pPr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Weight excess / obesity is a major risk factor for </a:t>
            </a:r>
            <a:r>
              <a:rPr lang="en-US" altLang="en-US" sz="1200">
                <a:solidFill>
                  <a:srgbClr val="002060"/>
                </a:solidFill>
                <a:latin typeface="Calibri" panose="020F0502020204030204" pitchFamily="34" charset="0"/>
                <a:cs typeface="Calibri" panose="020F0502020204030204" pitchFamily="34" charset="0"/>
              </a:rPr>
              <a:t>psychological distress, low self-esteem </a:t>
            </a:r>
            <a:r>
              <a:rPr lang="en-GB" altLang="en-US" sz="1200">
                <a:solidFill>
                  <a:srgbClr val="002060"/>
                </a:solidFill>
                <a:latin typeface="Calibri" panose="020F0502020204030204" pitchFamily="34" charset="0"/>
                <a:cs typeface="Calibri" panose="020F0502020204030204" pitchFamily="34" charset="0"/>
              </a:rPr>
              <a:t>depression and sexual dysfunction.</a:t>
            </a:r>
          </a:p>
          <a:p>
            <a:pPr algn="just" eaLnBrk="1" hangingPunct="1">
              <a:buFont typeface="Symbol" panose="05050102010706020507" pitchFamily="18" charset="2"/>
              <a:buChar char=""/>
            </a:pPr>
            <a:r>
              <a:rPr lang="en-US" altLang="en-US" sz="1200">
                <a:solidFill>
                  <a:srgbClr val="002060"/>
                </a:solidFill>
                <a:latin typeface="Calibri" panose="020F0502020204030204" pitchFamily="34" charset="0"/>
                <a:cs typeface="Calibri" panose="020F0502020204030204" pitchFamily="34" charset="0"/>
              </a:rPr>
              <a:t>Overweight and obese women tend to experience more severe menopausal symptoms.</a:t>
            </a: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Estrogen-only or estrogen–progestin therapy does not cause women to gain weight and may prevent the menopause-associated fat shift to the abdomen.</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The best way to lose excess weight is to increase exercise and eat less, although this can be enhanced by surgery, drug therapy and non-medical means.</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Successful maintenance of weight loss involves life style change.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a:extLst>
              <a:ext uri="{FF2B5EF4-FFF2-40B4-BE49-F238E27FC236}">
                <a16:creationId xmlns:a16="http://schemas.microsoft.com/office/drawing/2014/main" id="{CB720EF1-9F5D-430F-822D-59DCCABD40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B5526975-381A-44AD-8B58-5BAE43EA9A13}"/>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148" name="Subtitle 2">
            <a:extLst>
              <a:ext uri="{FF2B5EF4-FFF2-40B4-BE49-F238E27FC236}">
                <a16:creationId xmlns:a16="http://schemas.microsoft.com/office/drawing/2014/main" id="{E7229554-8340-43E6-9842-F944F7E7FDA4}"/>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4</a:t>
            </a:r>
            <a:endParaRPr lang="en-GB" altLang="en-US" sz="1800" b="1">
              <a:solidFill>
                <a:schemeClr val="bg1"/>
              </a:solidFill>
            </a:endParaRPr>
          </a:p>
        </p:txBody>
      </p:sp>
      <p:pic>
        <p:nvPicPr>
          <p:cNvPr id="10" name="Picture 9">
            <a:extLst>
              <a:ext uri="{FF2B5EF4-FFF2-40B4-BE49-F238E27FC236}">
                <a16:creationId xmlns:a16="http://schemas.microsoft.com/office/drawing/2014/main" id="{079EAA34-8E23-49CF-A828-E994BA1841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260648"/>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a:extLst>
              <a:ext uri="{FF2B5EF4-FFF2-40B4-BE49-F238E27FC236}">
                <a16:creationId xmlns:a16="http://schemas.microsoft.com/office/drawing/2014/main" id="{2559ECEC-D293-4AC6-97B7-568CB196B4FB}"/>
              </a:ext>
            </a:extLst>
          </p:cNvPr>
          <p:cNvGraphicFramePr>
            <a:graphicFrameLocks noGrp="1"/>
          </p:cNvGraphicFramePr>
          <p:nvPr/>
        </p:nvGraphicFramePr>
        <p:xfrm>
          <a:off x="309563" y="1335088"/>
          <a:ext cx="7789862" cy="3894137"/>
        </p:xfrm>
        <a:graphic>
          <a:graphicData uri="http://schemas.openxmlformats.org/drawingml/2006/table">
            <a:tbl>
              <a:tblPr firstRow="1" firstCol="1" bandRow="1"/>
              <a:tblGrid>
                <a:gridCol w="2424205">
                  <a:extLst>
                    <a:ext uri="{9D8B030D-6E8A-4147-A177-3AD203B41FA5}">
                      <a16:colId xmlns:a16="http://schemas.microsoft.com/office/drawing/2014/main" val="20000"/>
                    </a:ext>
                  </a:extLst>
                </a:gridCol>
                <a:gridCol w="1783878">
                  <a:extLst>
                    <a:ext uri="{9D8B030D-6E8A-4147-A177-3AD203B41FA5}">
                      <a16:colId xmlns:a16="http://schemas.microsoft.com/office/drawing/2014/main" val="20001"/>
                    </a:ext>
                  </a:extLst>
                </a:gridCol>
                <a:gridCol w="1783878">
                  <a:extLst>
                    <a:ext uri="{9D8B030D-6E8A-4147-A177-3AD203B41FA5}">
                      <a16:colId xmlns:a16="http://schemas.microsoft.com/office/drawing/2014/main" val="20002"/>
                    </a:ext>
                  </a:extLst>
                </a:gridCol>
                <a:gridCol w="1797900">
                  <a:extLst>
                    <a:ext uri="{9D8B030D-6E8A-4147-A177-3AD203B41FA5}">
                      <a16:colId xmlns:a16="http://schemas.microsoft.com/office/drawing/2014/main" val="20003"/>
                    </a:ext>
                  </a:extLst>
                </a:gridCol>
              </a:tblGrid>
              <a:tr h="278153">
                <a:tc>
                  <a:txBody>
                    <a:bodyPr/>
                    <a:lstStyle/>
                    <a:p>
                      <a:pPr algn="just">
                        <a:spcAft>
                          <a:spcPts val="0"/>
                        </a:spcAft>
                      </a:pPr>
                      <a:r>
                        <a:rPr lang="en-GB" sz="1200" b="1" dirty="0">
                          <a:solidFill>
                            <a:srgbClr val="EC008C"/>
                          </a:solidFill>
                          <a:effectLst/>
                          <a:latin typeface="Calibri"/>
                          <a:ea typeface="Times New Roman"/>
                          <a:cs typeface="Calibri"/>
                        </a:rPr>
                        <a:t>Activity (1-hour duration)</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gridSpan="3">
                  <a:txBody>
                    <a:bodyPr/>
                    <a:lstStyle/>
                    <a:p>
                      <a:pPr algn="ctr">
                        <a:spcAft>
                          <a:spcPts val="0"/>
                        </a:spcAft>
                      </a:pPr>
                      <a:r>
                        <a:rPr lang="en-GB" sz="1200" b="1" dirty="0">
                          <a:solidFill>
                            <a:srgbClr val="EC008C"/>
                          </a:solidFill>
                          <a:effectLst/>
                          <a:latin typeface="Calibri"/>
                          <a:ea typeface="Times New Roman"/>
                          <a:cs typeface="Calibri"/>
                        </a:rPr>
                        <a:t>Weight of person and calories burned</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8153">
                <a:tc>
                  <a:txBody>
                    <a:bodyPr/>
                    <a:lstStyle/>
                    <a:p>
                      <a:endParaRPr lang="en-GB" sz="1200" dirty="0">
                        <a:solidFill>
                          <a:srgbClr val="EC008C"/>
                        </a:solidFill>
                        <a:effectLst/>
                        <a:latin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160 pounds</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200 pounds</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240 pounds</a:t>
                      </a:r>
                      <a:endParaRPr lang="en-GB" sz="1200" dirty="0">
                        <a:solidFill>
                          <a:srgbClr val="EC008C"/>
                        </a:solidFill>
                        <a:effectLst/>
                        <a:latin typeface="Calibri"/>
                        <a:ea typeface="Calibri"/>
                        <a:cs typeface="Times New Roman"/>
                      </a:endParaRPr>
                    </a:p>
                  </a:txBody>
                  <a:tcPr marL="95245" marR="95245" marT="47629" marB="47629"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extLst>
                  <a:ext uri="{0D108BD9-81ED-4DB2-BD59-A6C34878D82A}">
                    <a16:rowId xmlns:a16="http://schemas.microsoft.com/office/drawing/2014/main" val="10001"/>
                  </a:ext>
                </a:extLst>
              </a:tr>
              <a:tr h="278153">
                <a:tc>
                  <a:txBody>
                    <a:bodyPr/>
                    <a:lstStyle/>
                    <a:p>
                      <a:pPr algn="just">
                        <a:spcAft>
                          <a:spcPts val="0"/>
                        </a:spcAft>
                      </a:pPr>
                      <a:r>
                        <a:rPr lang="en-GB" sz="1200" dirty="0">
                          <a:solidFill>
                            <a:srgbClr val="002060"/>
                          </a:solidFill>
                          <a:effectLst/>
                          <a:latin typeface="Calibri"/>
                          <a:ea typeface="Times New Roman"/>
                          <a:cs typeface="Calibri"/>
                        </a:rPr>
                        <a:t>Aerobics, high impact</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533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664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796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2"/>
                  </a:ext>
                </a:extLst>
              </a:tr>
              <a:tr h="278153">
                <a:tc>
                  <a:txBody>
                    <a:bodyPr/>
                    <a:lstStyle/>
                    <a:p>
                      <a:pPr algn="just">
                        <a:spcAft>
                          <a:spcPts val="0"/>
                        </a:spcAft>
                      </a:pPr>
                      <a:r>
                        <a:rPr lang="en-GB" sz="1200" dirty="0">
                          <a:solidFill>
                            <a:srgbClr val="002060"/>
                          </a:solidFill>
                          <a:effectLst/>
                          <a:latin typeface="Calibri"/>
                          <a:ea typeface="Times New Roman"/>
                          <a:cs typeface="Calibri"/>
                        </a:rPr>
                        <a:t>Aerobics, low impact</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365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455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3"/>
                  </a:ext>
                </a:extLst>
              </a:tr>
              <a:tr h="278153">
                <a:tc>
                  <a:txBody>
                    <a:bodyPr/>
                    <a:lstStyle/>
                    <a:p>
                      <a:pPr algn="just">
                        <a:spcAft>
                          <a:spcPts val="0"/>
                        </a:spcAft>
                      </a:pPr>
                      <a:r>
                        <a:rPr lang="en-GB" sz="1200" dirty="0">
                          <a:solidFill>
                            <a:srgbClr val="002060"/>
                          </a:solidFill>
                          <a:effectLst/>
                          <a:latin typeface="Calibri"/>
                          <a:ea typeface="Times New Roman"/>
                          <a:cs typeface="Calibri"/>
                        </a:rPr>
                        <a:t>Dancing, ballroom</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4"/>
                  </a:ext>
                </a:extLst>
              </a:tr>
              <a:tr h="278153">
                <a:tc>
                  <a:txBody>
                    <a:bodyPr/>
                    <a:lstStyle/>
                    <a:p>
                      <a:pPr algn="just">
                        <a:spcAft>
                          <a:spcPts val="0"/>
                        </a:spcAft>
                      </a:pPr>
                      <a:r>
                        <a:rPr lang="en-GB" sz="1200" dirty="0">
                          <a:solidFill>
                            <a:srgbClr val="002060"/>
                          </a:solidFill>
                          <a:effectLst/>
                          <a:latin typeface="Calibri"/>
                          <a:ea typeface="Times New Roman"/>
                          <a:cs typeface="Calibri"/>
                        </a:rPr>
                        <a:t>Football, touch or flag</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584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872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5"/>
                  </a:ext>
                </a:extLst>
              </a:tr>
              <a:tr h="278153">
                <a:tc>
                  <a:txBody>
                    <a:bodyPr/>
                    <a:lstStyle/>
                    <a:p>
                      <a:pPr algn="just">
                        <a:spcAft>
                          <a:spcPts val="0"/>
                        </a:spcAft>
                      </a:pPr>
                      <a:r>
                        <a:rPr lang="en-GB" sz="1200" dirty="0">
                          <a:solidFill>
                            <a:srgbClr val="002060"/>
                          </a:solidFill>
                          <a:effectLst/>
                          <a:latin typeface="Calibri"/>
                          <a:ea typeface="Times New Roman"/>
                          <a:cs typeface="Calibri"/>
                        </a:rPr>
                        <a:t>Golfing, carrying clubs</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6"/>
                  </a:ext>
                </a:extLst>
              </a:tr>
              <a:tr h="278153">
                <a:tc>
                  <a:txBody>
                    <a:bodyPr/>
                    <a:lstStyle/>
                    <a:p>
                      <a:pPr algn="just">
                        <a:spcAft>
                          <a:spcPts val="0"/>
                        </a:spcAft>
                      </a:pPr>
                      <a:r>
                        <a:rPr lang="en-GB" sz="1200" dirty="0">
                          <a:solidFill>
                            <a:srgbClr val="002060"/>
                          </a:solidFill>
                          <a:effectLst/>
                          <a:latin typeface="Calibri"/>
                          <a:ea typeface="Times New Roman"/>
                          <a:cs typeface="Calibri"/>
                        </a:rPr>
                        <a:t>Rowing, stationary</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438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7"/>
                  </a:ext>
                </a:extLst>
              </a:tr>
              <a:tr h="278153">
                <a:tc>
                  <a:txBody>
                    <a:bodyPr/>
                    <a:lstStyle/>
                    <a:p>
                      <a:pPr algn="just">
                        <a:spcAft>
                          <a:spcPts val="0"/>
                        </a:spcAft>
                      </a:pPr>
                      <a:r>
                        <a:rPr lang="en-GB" sz="1200" dirty="0">
                          <a:solidFill>
                            <a:srgbClr val="002060"/>
                          </a:solidFill>
                          <a:effectLst/>
                          <a:latin typeface="Calibri"/>
                          <a:ea typeface="Times New Roman"/>
                          <a:cs typeface="Calibri"/>
                        </a:rPr>
                        <a:t>Running, 5 mph</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606</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755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905</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8"/>
                  </a:ext>
                </a:extLst>
              </a:tr>
              <a:tr h="278153">
                <a:tc>
                  <a:txBody>
                    <a:bodyPr/>
                    <a:lstStyle/>
                    <a:p>
                      <a:pPr algn="just">
                        <a:spcAft>
                          <a:spcPts val="0"/>
                        </a:spcAft>
                      </a:pPr>
                      <a:r>
                        <a:rPr lang="en-GB" sz="1200" dirty="0">
                          <a:solidFill>
                            <a:srgbClr val="002060"/>
                          </a:solidFill>
                          <a:effectLst/>
                          <a:latin typeface="Calibri"/>
                          <a:ea typeface="Times New Roman"/>
                          <a:cs typeface="Calibri"/>
                        </a:rPr>
                        <a:t>Stair treadmill</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981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9"/>
                  </a:ext>
                </a:extLst>
              </a:tr>
              <a:tr h="278153">
                <a:tc>
                  <a:txBody>
                    <a:bodyPr/>
                    <a:lstStyle/>
                    <a:p>
                      <a:pPr algn="just">
                        <a:spcAft>
                          <a:spcPts val="0"/>
                        </a:spcAft>
                      </a:pPr>
                      <a:r>
                        <a:rPr lang="en-GB" sz="1200" dirty="0">
                          <a:solidFill>
                            <a:srgbClr val="002060"/>
                          </a:solidFill>
                          <a:effectLst/>
                          <a:latin typeface="Calibri"/>
                          <a:ea typeface="Times New Roman"/>
                          <a:cs typeface="Calibri"/>
                        </a:rPr>
                        <a:t>Swimming, laps</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423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632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0"/>
                  </a:ext>
                </a:extLst>
              </a:tr>
              <a:tr h="278153">
                <a:tc>
                  <a:txBody>
                    <a:bodyPr/>
                    <a:lstStyle/>
                    <a:p>
                      <a:pPr algn="just">
                        <a:spcAft>
                          <a:spcPts val="0"/>
                        </a:spcAft>
                      </a:pPr>
                      <a:r>
                        <a:rPr lang="en-GB" sz="1200" dirty="0">
                          <a:solidFill>
                            <a:srgbClr val="002060"/>
                          </a:solidFill>
                          <a:effectLst/>
                          <a:latin typeface="Calibri"/>
                          <a:ea typeface="Times New Roman"/>
                          <a:cs typeface="Calibri"/>
                        </a:rPr>
                        <a:t>Tai chi</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1"/>
                  </a:ext>
                </a:extLst>
              </a:tr>
              <a:tr h="278153">
                <a:tc>
                  <a:txBody>
                    <a:bodyPr/>
                    <a:lstStyle/>
                    <a:p>
                      <a:pPr algn="just">
                        <a:spcAft>
                          <a:spcPts val="0"/>
                        </a:spcAft>
                      </a:pPr>
                      <a:r>
                        <a:rPr lang="en-GB" sz="1200" dirty="0">
                          <a:solidFill>
                            <a:srgbClr val="002060"/>
                          </a:solidFill>
                          <a:effectLst/>
                          <a:latin typeface="Calibri"/>
                          <a:ea typeface="Times New Roman"/>
                          <a:cs typeface="Calibri"/>
                        </a:rPr>
                        <a:t>Tennis, singles</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584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728</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872</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2"/>
                  </a:ext>
                </a:extLst>
              </a:tr>
              <a:tr h="278153">
                <a:tc>
                  <a:txBody>
                    <a:bodyPr/>
                    <a:lstStyle/>
                    <a:p>
                      <a:pPr algn="just">
                        <a:spcAft>
                          <a:spcPts val="0"/>
                        </a:spcAft>
                      </a:pPr>
                      <a:r>
                        <a:rPr lang="en-GB" sz="1200" dirty="0">
                          <a:solidFill>
                            <a:srgbClr val="002060"/>
                          </a:solidFill>
                          <a:effectLst/>
                          <a:latin typeface="Calibri"/>
                          <a:ea typeface="Times New Roman"/>
                          <a:cs typeface="Calibri"/>
                        </a:rPr>
                        <a:t>Walking, 3.5 mph</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29" marB="47629">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 name="Rectangle 2">
            <a:extLst>
              <a:ext uri="{FF2B5EF4-FFF2-40B4-BE49-F238E27FC236}">
                <a16:creationId xmlns:a16="http://schemas.microsoft.com/office/drawing/2014/main" id="{EC8712B7-93B4-498F-9A27-2C0CCA1DA1C2}"/>
              </a:ext>
            </a:extLst>
          </p:cNvPr>
          <p:cNvSpPr/>
          <p:nvPr/>
        </p:nvSpPr>
        <p:spPr>
          <a:xfrm>
            <a:off x="344488" y="417513"/>
            <a:ext cx="7632700" cy="708025"/>
          </a:xfrm>
          <a:prstGeom prst="rect">
            <a:avLst/>
          </a:prstGeom>
        </p:spPr>
        <p:txBody>
          <a:bodyPr>
            <a:spAutoFit/>
          </a:bodyPr>
          <a:lstStyle/>
          <a:p>
            <a:pPr algn="just">
              <a:spcAft>
                <a:spcPts val="0"/>
              </a:spcAft>
              <a:defRPr/>
            </a:pPr>
            <a:r>
              <a:rPr lang="en-GB" sz="1600" b="1" dirty="0">
                <a:solidFill>
                  <a:srgbClr val="7030A0"/>
                </a:solidFill>
                <a:latin typeface="Calibri"/>
                <a:ea typeface="Times New Roman"/>
                <a:cs typeface="Calibri"/>
              </a:rPr>
              <a:t>Top 10 tips to prevent weight gain after menopause</a:t>
            </a:r>
            <a:endParaRPr lang="en-GB" sz="1600" dirty="0">
              <a:solidFill>
                <a:srgbClr val="7030A0"/>
              </a:solidFill>
              <a:latin typeface="Calibri"/>
              <a:ea typeface="Calibri"/>
              <a:cs typeface="Times New Roman"/>
            </a:endParaRPr>
          </a:p>
          <a:p>
            <a:pPr marL="342900" indent="-342900" algn="just">
              <a:spcAft>
                <a:spcPts val="0"/>
              </a:spcAft>
              <a:buFont typeface="+mj-lt"/>
              <a:buAutoNum type="arabicPeriod"/>
              <a:defRPr/>
            </a:pPr>
            <a:r>
              <a:rPr lang="en-GB" sz="1200" dirty="0">
                <a:solidFill>
                  <a:srgbClr val="002060"/>
                </a:solidFill>
                <a:latin typeface="Calibri"/>
                <a:ea typeface="Times New Roman"/>
                <a:cs typeface="Calibri"/>
              </a:rPr>
              <a:t>Be physically active every day - ideally 30-60 minutes per day of moderate activity. Below is a list of exercises with their calorie loss: </a:t>
            </a:r>
            <a:r>
              <a:rPr lang="en-GB" sz="1200" baseline="30000" dirty="0">
                <a:solidFill>
                  <a:srgbClr val="002060"/>
                </a:solidFill>
                <a:latin typeface="Calibri"/>
                <a:ea typeface="Calibri"/>
                <a:cs typeface="Calibri"/>
              </a:rPr>
              <a:t>[5.].</a:t>
            </a:r>
            <a:endParaRPr lang="en-GB" sz="1200" dirty="0">
              <a:solidFill>
                <a:srgbClr val="002060"/>
              </a:solidFill>
              <a:latin typeface="Calibri"/>
              <a:ea typeface="Calibri"/>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a:extLst>
              <a:ext uri="{FF2B5EF4-FFF2-40B4-BE49-F238E27FC236}">
                <a16:creationId xmlns:a16="http://schemas.microsoft.com/office/drawing/2014/main" id="{AA7DC917-4D5B-4AA9-B70E-E6129E4661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0E662A0-85ED-4ED5-A535-DC271DE92CE5}"/>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2" name="Subtitle 2">
            <a:extLst>
              <a:ext uri="{FF2B5EF4-FFF2-40B4-BE49-F238E27FC236}">
                <a16:creationId xmlns:a16="http://schemas.microsoft.com/office/drawing/2014/main" id="{B1EA1BED-37C7-451D-A572-007FC91518A9}"/>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5</a:t>
            </a:r>
            <a:endParaRPr lang="en-GB" altLang="en-US" sz="1800" b="1">
              <a:solidFill>
                <a:schemeClr val="bg1"/>
              </a:solidFill>
            </a:endParaRPr>
          </a:p>
        </p:txBody>
      </p:sp>
      <p:pic>
        <p:nvPicPr>
          <p:cNvPr id="10" name="Picture 9">
            <a:extLst>
              <a:ext uri="{FF2B5EF4-FFF2-40B4-BE49-F238E27FC236}">
                <a16:creationId xmlns:a16="http://schemas.microsoft.com/office/drawing/2014/main" id="{2A125E40-ED78-4FA5-91CD-5361A3DF74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a:extLst>
              <a:ext uri="{FF2B5EF4-FFF2-40B4-BE49-F238E27FC236}">
                <a16:creationId xmlns:a16="http://schemas.microsoft.com/office/drawing/2014/main" id="{88037CD4-E855-4B06-89D3-C4CC026AC520}"/>
              </a:ext>
            </a:extLst>
          </p:cNvPr>
          <p:cNvSpPr/>
          <p:nvPr/>
        </p:nvSpPr>
        <p:spPr>
          <a:xfrm>
            <a:off x="415925" y="404813"/>
            <a:ext cx="7561263" cy="5446712"/>
          </a:xfrm>
          <a:prstGeom prst="rect">
            <a:avLst/>
          </a:prstGeom>
        </p:spPr>
        <p:txBody>
          <a:bodyPr>
            <a:spAutoFit/>
          </a:bodyPr>
          <a:lstStyle/>
          <a:p>
            <a:pPr marL="228600" indent="-228600" algn="just">
              <a:buFont typeface="+mj-lt"/>
              <a:buAutoNum type="arabicPeriod" startAt="2"/>
              <a:defRPr/>
            </a:pPr>
            <a:r>
              <a:rPr lang="en-GB" sz="1200" dirty="0">
                <a:solidFill>
                  <a:srgbClr val="002060"/>
                </a:solidFill>
                <a:latin typeface="+mj-lt"/>
              </a:rPr>
              <a:t>Reduce calorie intake and be patient; effective weight loss takes time. You may need about 200 fewer calories a day to maintain your weight during your 50s than you did during your 30s and 40s. The recommended daily calorie intake for women is 2,000 calories so you may need to reduce your daily intake to 1,500 - 1,800 calories in order to lose weight. </a:t>
            </a: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a:solidFill>
                  <a:srgbClr val="002060"/>
                </a:solidFill>
                <a:latin typeface="+mj-lt"/>
              </a:rPr>
              <a:t>The rate at which any single person loses weight on a given diet will vary according to their starting weight and their level of physical activity. Combining an increase in activity and a reduction in calories is the most effective way to shed excess weight. </a:t>
            </a:r>
            <a:r>
              <a:rPr lang="en-GB" sz="1200" baseline="30000" dirty="0">
                <a:solidFill>
                  <a:srgbClr val="002060"/>
                </a:solidFill>
                <a:latin typeface="+mj-lt"/>
              </a:rPr>
              <a:t>[6.].</a:t>
            </a:r>
            <a:endParaRPr lang="en-GB" sz="1200" dirty="0">
              <a:solidFill>
                <a:srgbClr val="002060"/>
              </a:solidFill>
              <a:latin typeface="+mj-lt"/>
            </a:endParaRP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a:solidFill>
                  <a:srgbClr val="002060"/>
                </a:solidFill>
                <a:latin typeface="+mj-lt"/>
              </a:rPr>
              <a:t>Activity such as yoga which improves overall health should be practiced regularly and built into an overall fitness programme.</a:t>
            </a: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a:solidFill>
                  <a:srgbClr val="002060"/>
                </a:solidFill>
                <a:latin typeface="+mj-lt"/>
              </a:rPr>
              <a:t>Menopausal hormone therapy is not associated with weight gain and may help prevent perimenopausal accumulation of abdominal fat.</a:t>
            </a:r>
            <a:endParaRPr lang="en-GB" sz="1200" dirty="0">
              <a:solidFill>
                <a:srgbClr val="002060"/>
              </a:solidFill>
              <a:latin typeface="+mj-lt"/>
            </a:endParaRP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a:solidFill>
                  <a:srgbClr val="002060"/>
                </a:solidFill>
                <a:latin typeface="+mj-lt"/>
              </a:rPr>
              <a:t>Hormone therapy has also been associated with lower rates of type 2 diabetes.</a:t>
            </a:r>
            <a:endParaRPr lang="en-GB" sz="1200" dirty="0">
              <a:solidFill>
                <a:srgbClr val="002060"/>
              </a:solidFill>
              <a:latin typeface="+mj-lt"/>
            </a:endParaRP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a:solidFill>
                  <a:srgbClr val="002060"/>
                </a:solidFill>
                <a:latin typeface="+mj-lt"/>
              </a:rPr>
              <a:t>Interventions including acupuncture and Chinese herbal medicine may be beneficial for weight loss. However, like dietary and activity modification, these approaches also require individual commitment.</a:t>
            </a:r>
            <a:endParaRPr lang="en-GB" sz="1200" dirty="0">
              <a:solidFill>
                <a:srgbClr val="002060"/>
              </a:solidFill>
              <a:latin typeface="+mj-lt"/>
            </a:endParaRP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a:solidFill>
                  <a:srgbClr val="002060"/>
                </a:solidFill>
                <a:latin typeface="+mj-lt"/>
              </a:rPr>
              <a:t>As central weight gain with menopause is associated with the development of insulin resistance, there is increasing interest in the use of metformin to ameliorate this metabolic change and thus prevent or delay progression to type 2 diabetes.</a:t>
            </a:r>
            <a:endParaRPr lang="en-GB" sz="1200" dirty="0">
              <a:solidFill>
                <a:srgbClr val="002060"/>
              </a:solidFill>
              <a:latin typeface="+mj-lt"/>
            </a:endParaRP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a:solidFill>
                  <a:srgbClr val="002060"/>
                </a:solidFill>
                <a:latin typeface="+mj-lt"/>
              </a:rPr>
              <a:t>Ask for support. Get friends and family to support you by joining in and eating a healthy diet and exercising with you.</a:t>
            </a: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a:solidFill>
                  <a:srgbClr val="002060"/>
                </a:solidFill>
                <a:latin typeface="+mj-lt"/>
              </a:rPr>
              <a:t>Proactively manage menopause and use it as an opportunity to prevent disease and improve long-term health and quality of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a:extLst>
              <a:ext uri="{FF2B5EF4-FFF2-40B4-BE49-F238E27FC236}">
                <a16:creationId xmlns:a16="http://schemas.microsoft.com/office/drawing/2014/main" id="{52C9D3C3-09D1-4A0E-9678-1C54BAB615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CFAAE07-EEEC-476F-B8F1-759D013025A6}"/>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6" name="Subtitle 2">
            <a:extLst>
              <a:ext uri="{FF2B5EF4-FFF2-40B4-BE49-F238E27FC236}">
                <a16:creationId xmlns:a16="http://schemas.microsoft.com/office/drawing/2014/main" id="{CA68AE8B-07BF-4115-8133-0F44DA952F2A}"/>
              </a:ext>
            </a:extLst>
          </p:cNvPr>
          <p:cNvSpPr>
            <a:spLocks noGrp="1"/>
          </p:cNvSpPr>
          <p:nvPr>
            <p:ph type="subTitle" idx="4294967295"/>
          </p:nvPr>
        </p:nvSpPr>
        <p:spPr>
          <a:xfrm>
            <a:off x="239713" y="6345238"/>
            <a:ext cx="9466262" cy="377825"/>
          </a:xfrm>
        </p:spPr>
        <p:txBody>
          <a:bodyPr/>
          <a:lstStyle/>
          <a:p>
            <a:pPr algn="ctr">
              <a:buFont typeface="Arial" panose="020B0604020202020204" pitchFamily="34" charset="0"/>
              <a:buNone/>
            </a:pPr>
            <a:r>
              <a:rPr lang="en-GB" altLang="en-US" sz="1800" b="1" baseline="30000">
                <a:solidFill>
                  <a:schemeClr val="bg1"/>
                </a:solidFill>
              </a:rPr>
              <a:t>International Menopause Society, PO Box 98, Camborne, Cornwall, TR14 4BQ, UK. </a:t>
            </a:r>
            <a:r>
              <a:rPr lang="en-US" altLang="en-US" sz="1800" b="1" baseline="30000">
                <a:solidFill>
                  <a:schemeClr val="bg1"/>
                </a:solidFill>
              </a:rPr>
              <a:t>Copyright International Menopause Society 2012.</a:t>
            </a:r>
            <a:endParaRPr lang="en-GB" altLang="en-US" sz="1800" b="1" baseline="30000">
              <a:solidFill>
                <a:schemeClr val="bg1"/>
              </a:solidFill>
            </a:endParaRPr>
          </a:p>
          <a:p>
            <a:pPr algn="ctr">
              <a:buFont typeface="Arial" panose="020B0604020202020204" pitchFamily="34" charset="0"/>
              <a:buNone/>
            </a:pPr>
            <a:r>
              <a:rPr lang="fr-FR" altLang="en-US" sz="1800" b="1" baseline="30000">
                <a:solidFill>
                  <a:schemeClr val="bg1"/>
                </a:solidFill>
              </a:rPr>
              <a:t>Tel: +44 1209 711 054 Fax: +44 1209 610 530 Email: leetomkinsims@btinternet.com</a:t>
            </a:r>
            <a:endParaRPr lang="en-GB" altLang="en-US" sz="1800" b="1">
              <a:solidFill>
                <a:schemeClr val="bg1"/>
              </a:solidFill>
            </a:endParaRPr>
          </a:p>
        </p:txBody>
      </p:sp>
      <p:pic>
        <p:nvPicPr>
          <p:cNvPr id="10" name="Picture 9">
            <a:extLst>
              <a:ext uri="{FF2B5EF4-FFF2-40B4-BE49-F238E27FC236}">
                <a16:creationId xmlns:a16="http://schemas.microsoft.com/office/drawing/2014/main" id="{BEF925D5-30A7-4843-ACF7-80FC3C1D2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8" name="TextBox 4">
            <a:extLst>
              <a:ext uri="{FF2B5EF4-FFF2-40B4-BE49-F238E27FC236}">
                <a16:creationId xmlns:a16="http://schemas.microsoft.com/office/drawing/2014/main" id="{96AE8A4E-DA7E-48F5-943D-9B4F6C6E24CE}"/>
              </a:ext>
            </a:extLst>
          </p:cNvPr>
          <p:cNvSpPr txBox="1">
            <a:spLocks noChangeArrowheads="1"/>
          </p:cNvSpPr>
          <p:nvPr/>
        </p:nvSpPr>
        <p:spPr bwMode="auto">
          <a:xfrm>
            <a:off x="415925" y="476250"/>
            <a:ext cx="7632700"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a:solidFill>
                  <a:srgbClr val="7030A0"/>
                </a:solidFill>
                <a:latin typeface="Calibri" panose="020F0502020204030204" pitchFamily="34" charset="0"/>
              </a:rPr>
              <a:t>References</a:t>
            </a:r>
          </a:p>
          <a:p>
            <a:pPr algn="just" eaLnBrk="1" hangingPunct="1">
              <a:buFont typeface="Calibri" panose="020F0502020204030204" pitchFamily="34" charset="0"/>
              <a:buAutoNum type="arabicPeriod"/>
            </a:pPr>
            <a:r>
              <a:rPr lang="en-AU" altLang="en-US" sz="1200">
                <a:solidFill>
                  <a:srgbClr val="002060"/>
                </a:solidFill>
                <a:latin typeface="Calibri" panose="020F0502020204030204" pitchFamily="34" charset="0"/>
                <a:cs typeface="Calibri" panose="020F0502020204030204" pitchFamily="34" charset="0"/>
              </a:rPr>
              <a:t>Luoto R, Kaprio J, Uutela A. Age at natural menopause and sociodemographic status in Finland. Am J Epidemiol 1994; 139: 64/76.</a:t>
            </a:r>
            <a:endParaRPr lang="en-GB" altLang="en-US" sz="12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Mishra GD, Kuh D. How do health symptoms during midlife relate to menopausal transition? A British prospective cohort study. BMJ. 2012.</a:t>
            </a:r>
          </a:p>
          <a:p>
            <a:pPr algn="just" eaLnBrk="1" hangingPunct="1">
              <a:buFont typeface="Calibri" panose="020F0502020204030204" pitchFamily="34" charset="0"/>
              <a:buAutoNum type="arabicPeriod"/>
            </a:pPr>
            <a:r>
              <a:rPr lang="en-GB" altLang="en-US" sz="1200">
                <a:solidFill>
                  <a:srgbClr val="002060"/>
                </a:solidFill>
                <a:cs typeface="Calibri" panose="020F0502020204030204" pitchFamily="34" charset="0"/>
                <a:hlinkClick r:id="rId4"/>
              </a:rPr>
              <a:t>PubMed.gov; The Menopause and Obesity; June 2003</a:t>
            </a:r>
            <a:r>
              <a:rPr lang="en-GB" altLang="en-US" sz="1200">
                <a:solidFill>
                  <a:srgbClr val="002060"/>
                </a:solidFill>
                <a:latin typeface="Calibri" panose="020F0502020204030204" pitchFamily="34" charset="0"/>
                <a:cs typeface="Calibri" panose="020F0502020204030204" pitchFamily="34" charset="0"/>
              </a:rPr>
              <a:t>.</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Davis SR, Castelo-Branco</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C, Chedraui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P, Lumsden</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MA, Nappi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RE, Shah D and Villaseca P Understanding weight gain at menopause: a systematic review, Climacteric 2012.</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Ainsworth BE, et al. 2011 Compendium of physical activities: A second update of codes and MET values. Medicine &amp; Science in Sports &amp; Exercise. 2011; 43: 1575.</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Times New Roman" panose="02020603050405020304" pitchFamily="18" charset="0"/>
              </a:rPr>
              <a:t>Hall KD, et al. 2011 Quantification of the effect of energy imbalance on bodyweight. Lancet 2011; 378: 826–37.</a:t>
            </a:r>
            <a:endParaRPr lang="en-GB" altLang="en-US" sz="1200">
              <a:solidFill>
                <a:srgbClr val="002060"/>
              </a:solidFill>
              <a:latin typeface="Calibri" panose="020F0502020204030204" pitchFamily="34" charset="0"/>
              <a:cs typeface="Calibri" panose="020F0502020204030204" pitchFamily="34" charset="0"/>
            </a:endParaRPr>
          </a:p>
          <a:p>
            <a:pPr eaLnBrk="1" hangingPunct="1"/>
            <a:endParaRPr lang="en-GB" altLang="en-US" sz="1200">
              <a:solidFill>
                <a:srgbClr val="7030A0"/>
              </a:solidFill>
              <a:latin typeface="Calibri" panose="020F0502020204030204" pitchFamily="34" charset="0"/>
            </a:endParaRPr>
          </a:p>
          <a:p>
            <a:pPr eaLnBrk="1" hangingPunct="1"/>
            <a:r>
              <a:rPr lang="en-GB" altLang="en-US" sz="1600" b="1">
                <a:solidFill>
                  <a:srgbClr val="7030A0"/>
                </a:solidFill>
                <a:latin typeface="Calibri" panose="020F0502020204030204" pitchFamily="34" charset="0"/>
              </a:rPr>
              <a:t>Disclaimer</a:t>
            </a:r>
          </a:p>
          <a:p>
            <a:pPr algn="just" eaLnBrk="1" hangingPunct="1"/>
            <a:r>
              <a:rPr lang="en-US" altLang="en-US" sz="1200">
                <a:solidFill>
                  <a:srgbClr val="002060"/>
                </a:solidFill>
                <a:latin typeface="Calibri" panose="020F0502020204030204" pitchFamily="34" charset="0"/>
              </a:rPr>
              <a:t>Information provided in this booklet might not be relevant to a particular individual’s circumstances and should always be discussed with the individual’s healthcare professional. This publication provides information only. The International Menopause Society can accept no responsibility for any loss, howsoever caused, to any person acting or refraining from action as a result of any material in this publication or information given.</a:t>
            </a:r>
            <a:endParaRPr lang="en-GB" altLang="en-US" sz="1200" b="1">
              <a:solidFill>
                <a:srgbClr val="002060"/>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1506</Words>
  <Application>Microsoft Office PowerPoint</Application>
  <PresentationFormat>A4 Paper (210x297 mm)</PresentationFormat>
  <Paragraphs>120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Times New Roman</vt:lpstr>
      <vt:lpstr>Consolas</vt:lpstr>
      <vt:lpstr>Helvetica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Migraine Action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Demelza Burn</dc:creator>
  <cp:lastModifiedBy>Jordan Bearce</cp:lastModifiedBy>
  <cp:revision>63</cp:revision>
  <dcterms:created xsi:type="dcterms:W3CDTF">2011-09-09T13:18:00Z</dcterms:created>
  <dcterms:modified xsi:type="dcterms:W3CDTF">2020-07-08T18:26:15Z</dcterms:modified>
</cp:coreProperties>
</file>