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2" r:id="rId3"/>
    <p:sldId id="257" r:id="rId4"/>
    <p:sldId id="259" r:id="rId5"/>
    <p:sldId id="270" r:id="rId6"/>
    <p:sldId id="261" r:id="rId7"/>
    <p:sldId id="260" r:id="rId8"/>
    <p:sldId id="269" r:id="rId9"/>
  </p:sldIdLst>
  <p:sldSz cx="9906000" cy="6858000" type="A4"/>
  <p:notesSz cx="7315200" cy="96012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008C"/>
    <a:srgbClr val="FDEF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72" y="4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B6DD62C-49CA-4A7A-AEBD-046AD759535E}"/>
              </a:ext>
            </a:extLst>
          </p:cNvPr>
          <p:cNvSpPr>
            <a:spLocks noGrp="1"/>
          </p:cNvSpPr>
          <p:nvPr>
            <p:ph type="dt" sz="half" idx="10"/>
          </p:nvPr>
        </p:nvSpPr>
        <p:spPr/>
        <p:txBody>
          <a:bodyPr/>
          <a:lstStyle>
            <a:lvl1pPr>
              <a:defRPr/>
            </a:lvl1pPr>
          </a:lstStyle>
          <a:p>
            <a:pPr>
              <a:defRPr/>
            </a:pPr>
            <a:fld id="{9518F529-F3AF-446F-AB10-68326282B686}" type="datetimeFigureOut">
              <a:rPr lang="en-GB"/>
              <a:pPr>
                <a:defRPr/>
              </a:pPr>
              <a:t>08/07/2020</a:t>
            </a:fld>
            <a:endParaRPr lang="en-GB" dirty="0"/>
          </a:p>
        </p:txBody>
      </p:sp>
      <p:sp>
        <p:nvSpPr>
          <p:cNvPr id="5" name="Footer Placeholder 4">
            <a:extLst>
              <a:ext uri="{FF2B5EF4-FFF2-40B4-BE49-F238E27FC236}">
                <a16:creationId xmlns:a16="http://schemas.microsoft.com/office/drawing/2014/main" id="{A77A1010-E00A-49AB-8137-6D3628C39E2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7FE3100-64AC-4321-B414-488ACF27A628}"/>
              </a:ext>
            </a:extLst>
          </p:cNvPr>
          <p:cNvSpPr>
            <a:spLocks noGrp="1"/>
          </p:cNvSpPr>
          <p:nvPr>
            <p:ph type="sldNum" sz="quarter" idx="12"/>
          </p:nvPr>
        </p:nvSpPr>
        <p:spPr/>
        <p:txBody>
          <a:bodyPr/>
          <a:lstStyle>
            <a:lvl1pPr>
              <a:defRPr/>
            </a:lvl1pPr>
          </a:lstStyle>
          <a:p>
            <a:fld id="{674966D6-3F20-4754-8166-EC88801BC19C}" type="slidenum">
              <a:rPr lang="en-GB" altLang="en-US"/>
              <a:pPr/>
              <a:t>‹#›</a:t>
            </a:fld>
            <a:endParaRPr lang="en-GB" altLang="en-US"/>
          </a:p>
        </p:txBody>
      </p:sp>
    </p:spTree>
    <p:extLst>
      <p:ext uri="{BB962C8B-B14F-4D97-AF65-F5344CB8AC3E}">
        <p14:creationId xmlns:p14="http://schemas.microsoft.com/office/powerpoint/2010/main" val="1625292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91BF64-5C0A-4855-8C2D-13FE56683CB0}"/>
              </a:ext>
            </a:extLst>
          </p:cNvPr>
          <p:cNvSpPr>
            <a:spLocks noGrp="1"/>
          </p:cNvSpPr>
          <p:nvPr>
            <p:ph type="dt" sz="half" idx="10"/>
          </p:nvPr>
        </p:nvSpPr>
        <p:spPr/>
        <p:txBody>
          <a:bodyPr/>
          <a:lstStyle>
            <a:lvl1pPr>
              <a:defRPr/>
            </a:lvl1pPr>
          </a:lstStyle>
          <a:p>
            <a:pPr>
              <a:defRPr/>
            </a:pPr>
            <a:fld id="{125FD12C-49D3-4664-A91C-883CE342D4D7}" type="datetimeFigureOut">
              <a:rPr lang="en-GB"/>
              <a:pPr>
                <a:defRPr/>
              </a:pPr>
              <a:t>08/07/2020</a:t>
            </a:fld>
            <a:endParaRPr lang="en-GB" dirty="0"/>
          </a:p>
        </p:txBody>
      </p:sp>
      <p:sp>
        <p:nvSpPr>
          <p:cNvPr id="5" name="Footer Placeholder 4">
            <a:extLst>
              <a:ext uri="{FF2B5EF4-FFF2-40B4-BE49-F238E27FC236}">
                <a16:creationId xmlns:a16="http://schemas.microsoft.com/office/drawing/2014/main" id="{478C5FE0-0416-4CBB-906F-F6497A4C5B6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96EF11A-8ED2-49CA-8A8D-F35B421EF596}"/>
              </a:ext>
            </a:extLst>
          </p:cNvPr>
          <p:cNvSpPr>
            <a:spLocks noGrp="1"/>
          </p:cNvSpPr>
          <p:nvPr>
            <p:ph type="sldNum" sz="quarter" idx="12"/>
          </p:nvPr>
        </p:nvSpPr>
        <p:spPr/>
        <p:txBody>
          <a:bodyPr/>
          <a:lstStyle>
            <a:lvl1pPr>
              <a:defRPr/>
            </a:lvl1pPr>
          </a:lstStyle>
          <a:p>
            <a:fld id="{609E5DD8-C69D-47B0-BC6E-9EEFF18C2609}" type="slidenum">
              <a:rPr lang="en-GB" altLang="en-US"/>
              <a:pPr/>
              <a:t>‹#›</a:t>
            </a:fld>
            <a:endParaRPr lang="en-GB" altLang="en-US"/>
          </a:p>
        </p:txBody>
      </p:sp>
    </p:spTree>
    <p:extLst>
      <p:ext uri="{BB962C8B-B14F-4D97-AF65-F5344CB8AC3E}">
        <p14:creationId xmlns:p14="http://schemas.microsoft.com/office/powerpoint/2010/main" val="1871016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39"/>
            <a:ext cx="6521450" cy="58515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411DB5-FFBB-4497-A10C-A45CF5A021E5}"/>
              </a:ext>
            </a:extLst>
          </p:cNvPr>
          <p:cNvSpPr>
            <a:spLocks noGrp="1"/>
          </p:cNvSpPr>
          <p:nvPr>
            <p:ph type="dt" sz="half" idx="10"/>
          </p:nvPr>
        </p:nvSpPr>
        <p:spPr/>
        <p:txBody>
          <a:bodyPr/>
          <a:lstStyle>
            <a:lvl1pPr>
              <a:defRPr/>
            </a:lvl1pPr>
          </a:lstStyle>
          <a:p>
            <a:pPr>
              <a:defRPr/>
            </a:pPr>
            <a:fld id="{627D38BB-C6A6-4A4C-9EEB-24DFE7B4C119}" type="datetimeFigureOut">
              <a:rPr lang="en-GB"/>
              <a:pPr>
                <a:defRPr/>
              </a:pPr>
              <a:t>08/07/2020</a:t>
            </a:fld>
            <a:endParaRPr lang="en-GB" dirty="0"/>
          </a:p>
        </p:txBody>
      </p:sp>
      <p:sp>
        <p:nvSpPr>
          <p:cNvPr id="5" name="Footer Placeholder 4">
            <a:extLst>
              <a:ext uri="{FF2B5EF4-FFF2-40B4-BE49-F238E27FC236}">
                <a16:creationId xmlns:a16="http://schemas.microsoft.com/office/drawing/2014/main" id="{AD8AA76D-90A9-43F9-B09E-095213E443D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B72CEEB-6D8D-4BDC-8181-F3C7C4E80E08}"/>
              </a:ext>
            </a:extLst>
          </p:cNvPr>
          <p:cNvSpPr>
            <a:spLocks noGrp="1"/>
          </p:cNvSpPr>
          <p:nvPr>
            <p:ph type="sldNum" sz="quarter" idx="12"/>
          </p:nvPr>
        </p:nvSpPr>
        <p:spPr/>
        <p:txBody>
          <a:bodyPr/>
          <a:lstStyle>
            <a:lvl1pPr>
              <a:defRPr/>
            </a:lvl1pPr>
          </a:lstStyle>
          <a:p>
            <a:fld id="{5214552D-A627-4B29-B905-E8796BE808A1}" type="slidenum">
              <a:rPr lang="en-GB" altLang="en-US"/>
              <a:pPr/>
              <a:t>‹#›</a:t>
            </a:fld>
            <a:endParaRPr lang="en-GB" altLang="en-US"/>
          </a:p>
        </p:txBody>
      </p:sp>
    </p:spTree>
    <p:extLst>
      <p:ext uri="{BB962C8B-B14F-4D97-AF65-F5344CB8AC3E}">
        <p14:creationId xmlns:p14="http://schemas.microsoft.com/office/powerpoint/2010/main" val="67980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93E359-B691-46F2-98B6-B8D94C1EF434}"/>
              </a:ext>
            </a:extLst>
          </p:cNvPr>
          <p:cNvSpPr>
            <a:spLocks noGrp="1"/>
          </p:cNvSpPr>
          <p:nvPr>
            <p:ph type="dt" sz="half" idx="10"/>
          </p:nvPr>
        </p:nvSpPr>
        <p:spPr/>
        <p:txBody>
          <a:bodyPr/>
          <a:lstStyle>
            <a:lvl1pPr>
              <a:defRPr/>
            </a:lvl1pPr>
          </a:lstStyle>
          <a:p>
            <a:pPr>
              <a:defRPr/>
            </a:pPr>
            <a:fld id="{1A5EE880-E968-4F12-A99D-A478769232F2}" type="datetimeFigureOut">
              <a:rPr lang="en-GB"/>
              <a:pPr>
                <a:defRPr/>
              </a:pPr>
              <a:t>08/07/2020</a:t>
            </a:fld>
            <a:endParaRPr lang="en-GB" dirty="0"/>
          </a:p>
        </p:txBody>
      </p:sp>
      <p:sp>
        <p:nvSpPr>
          <p:cNvPr id="5" name="Footer Placeholder 4">
            <a:extLst>
              <a:ext uri="{FF2B5EF4-FFF2-40B4-BE49-F238E27FC236}">
                <a16:creationId xmlns:a16="http://schemas.microsoft.com/office/drawing/2014/main" id="{6BCA120F-BE75-4B41-986B-20CE154E853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B84AA53-AAE8-4F49-9DC4-AD6F6B588E93}"/>
              </a:ext>
            </a:extLst>
          </p:cNvPr>
          <p:cNvSpPr>
            <a:spLocks noGrp="1"/>
          </p:cNvSpPr>
          <p:nvPr>
            <p:ph type="sldNum" sz="quarter" idx="12"/>
          </p:nvPr>
        </p:nvSpPr>
        <p:spPr/>
        <p:txBody>
          <a:bodyPr/>
          <a:lstStyle>
            <a:lvl1pPr>
              <a:defRPr/>
            </a:lvl1pPr>
          </a:lstStyle>
          <a:p>
            <a:fld id="{F2942FF9-C8D1-4837-B2DE-9C94043B6F10}" type="slidenum">
              <a:rPr lang="en-GB" altLang="en-US"/>
              <a:pPr/>
              <a:t>‹#›</a:t>
            </a:fld>
            <a:endParaRPr lang="en-GB" altLang="en-US"/>
          </a:p>
        </p:txBody>
      </p:sp>
    </p:spTree>
    <p:extLst>
      <p:ext uri="{BB962C8B-B14F-4D97-AF65-F5344CB8AC3E}">
        <p14:creationId xmlns:p14="http://schemas.microsoft.com/office/powerpoint/2010/main" val="451939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0"/>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4"/>
            <a:ext cx="8420100"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4C860B-209A-415E-9B9C-6E7378B684B6}"/>
              </a:ext>
            </a:extLst>
          </p:cNvPr>
          <p:cNvSpPr>
            <a:spLocks noGrp="1"/>
          </p:cNvSpPr>
          <p:nvPr>
            <p:ph type="dt" sz="half" idx="10"/>
          </p:nvPr>
        </p:nvSpPr>
        <p:spPr/>
        <p:txBody>
          <a:bodyPr/>
          <a:lstStyle>
            <a:lvl1pPr>
              <a:defRPr/>
            </a:lvl1pPr>
          </a:lstStyle>
          <a:p>
            <a:pPr>
              <a:defRPr/>
            </a:pPr>
            <a:fld id="{34E905E4-E710-489E-9014-2FDDBCB286D6}" type="datetimeFigureOut">
              <a:rPr lang="en-GB"/>
              <a:pPr>
                <a:defRPr/>
              </a:pPr>
              <a:t>08/07/2020</a:t>
            </a:fld>
            <a:endParaRPr lang="en-GB" dirty="0"/>
          </a:p>
        </p:txBody>
      </p:sp>
      <p:sp>
        <p:nvSpPr>
          <p:cNvPr id="5" name="Footer Placeholder 4">
            <a:extLst>
              <a:ext uri="{FF2B5EF4-FFF2-40B4-BE49-F238E27FC236}">
                <a16:creationId xmlns:a16="http://schemas.microsoft.com/office/drawing/2014/main" id="{87E3C9BA-0470-4520-9FF8-011376B34BE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45EE2C05-C9FE-4993-A5FA-C073776B2988}"/>
              </a:ext>
            </a:extLst>
          </p:cNvPr>
          <p:cNvSpPr>
            <a:spLocks noGrp="1"/>
          </p:cNvSpPr>
          <p:nvPr>
            <p:ph type="sldNum" sz="quarter" idx="12"/>
          </p:nvPr>
        </p:nvSpPr>
        <p:spPr/>
        <p:txBody>
          <a:bodyPr/>
          <a:lstStyle>
            <a:lvl1pPr>
              <a:defRPr/>
            </a:lvl1pPr>
          </a:lstStyle>
          <a:p>
            <a:fld id="{5E389F9B-A464-4C99-B02E-3F9A680667B3}" type="slidenum">
              <a:rPr lang="en-GB" altLang="en-US"/>
              <a:pPr/>
              <a:t>‹#›</a:t>
            </a:fld>
            <a:endParaRPr lang="en-GB" altLang="en-US"/>
          </a:p>
        </p:txBody>
      </p:sp>
    </p:spTree>
    <p:extLst>
      <p:ext uri="{BB962C8B-B14F-4D97-AF65-F5344CB8AC3E}">
        <p14:creationId xmlns:p14="http://schemas.microsoft.com/office/powerpoint/2010/main" val="277765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74759ED1-D6A6-4D05-B597-78257046CF0F}"/>
              </a:ext>
            </a:extLst>
          </p:cNvPr>
          <p:cNvSpPr>
            <a:spLocks noGrp="1"/>
          </p:cNvSpPr>
          <p:nvPr>
            <p:ph type="dt" sz="half" idx="10"/>
          </p:nvPr>
        </p:nvSpPr>
        <p:spPr/>
        <p:txBody>
          <a:bodyPr/>
          <a:lstStyle>
            <a:lvl1pPr>
              <a:defRPr/>
            </a:lvl1pPr>
          </a:lstStyle>
          <a:p>
            <a:pPr>
              <a:defRPr/>
            </a:pPr>
            <a:fld id="{BE9ECD8D-5D74-4DC6-8FBF-9F5B0B23D285}" type="datetimeFigureOut">
              <a:rPr lang="en-GB"/>
              <a:pPr>
                <a:defRPr/>
              </a:pPr>
              <a:t>08/07/2020</a:t>
            </a:fld>
            <a:endParaRPr lang="en-GB" dirty="0"/>
          </a:p>
        </p:txBody>
      </p:sp>
      <p:sp>
        <p:nvSpPr>
          <p:cNvPr id="6" name="Footer Placeholder 4">
            <a:extLst>
              <a:ext uri="{FF2B5EF4-FFF2-40B4-BE49-F238E27FC236}">
                <a16:creationId xmlns:a16="http://schemas.microsoft.com/office/drawing/2014/main" id="{D9F7D514-7817-4565-915A-E0F4591F5A69}"/>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C6F0BD56-FC3E-4C19-BCDD-0AD5973D04D5}"/>
              </a:ext>
            </a:extLst>
          </p:cNvPr>
          <p:cNvSpPr>
            <a:spLocks noGrp="1"/>
          </p:cNvSpPr>
          <p:nvPr>
            <p:ph type="sldNum" sz="quarter" idx="12"/>
          </p:nvPr>
        </p:nvSpPr>
        <p:spPr/>
        <p:txBody>
          <a:bodyPr/>
          <a:lstStyle>
            <a:lvl1pPr>
              <a:defRPr/>
            </a:lvl1pPr>
          </a:lstStyle>
          <a:p>
            <a:fld id="{1B7C117F-37DE-4766-8901-42B73ADB25FC}" type="slidenum">
              <a:rPr lang="en-GB" altLang="en-US"/>
              <a:pPr/>
              <a:t>‹#›</a:t>
            </a:fld>
            <a:endParaRPr lang="en-GB" altLang="en-US"/>
          </a:p>
        </p:txBody>
      </p:sp>
    </p:spTree>
    <p:extLst>
      <p:ext uri="{BB962C8B-B14F-4D97-AF65-F5344CB8AC3E}">
        <p14:creationId xmlns:p14="http://schemas.microsoft.com/office/powerpoint/2010/main" val="2159165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3"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3"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7CEC5258-4BF2-4D00-B0E0-B9933F5FB592}"/>
              </a:ext>
            </a:extLst>
          </p:cNvPr>
          <p:cNvSpPr>
            <a:spLocks noGrp="1"/>
          </p:cNvSpPr>
          <p:nvPr>
            <p:ph type="dt" sz="half" idx="10"/>
          </p:nvPr>
        </p:nvSpPr>
        <p:spPr/>
        <p:txBody>
          <a:bodyPr/>
          <a:lstStyle>
            <a:lvl1pPr>
              <a:defRPr/>
            </a:lvl1pPr>
          </a:lstStyle>
          <a:p>
            <a:pPr>
              <a:defRPr/>
            </a:pPr>
            <a:fld id="{C089FA96-BB5E-4AA0-95F4-562FFF2C8DD6}" type="datetimeFigureOut">
              <a:rPr lang="en-GB"/>
              <a:pPr>
                <a:defRPr/>
              </a:pPr>
              <a:t>08/07/2020</a:t>
            </a:fld>
            <a:endParaRPr lang="en-GB" dirty="0"/>
          </a:p>
        </p:txBody>
      </p:sp>
      <p:sp>
        <p:nvSpPr>
          <p:cNvPr id="8" name="Footer Placeholder 4">
            <a:extLst>
              <a:ext uri="{FF2B5EF4-FFF2-40B4-BE49-F238E27FC236}">
                <a16:creationId xmlns:a16="http://schemas.microsoft.com/office/drawing/2014/main" id="{0CEADC47-D059-417E-8B8B-33F175BA1CEF}"/>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17A637F3-F3E7-4112-9994-64598BD7341D}"/>
              </a:ext>
            </a:extLst>
          </p:cNvPr>
          <p:cNvSpPr>
            <a:spLocks noGrp="1"/>
          </p:cNvSpPr>
          <p:nvPr>
            <p:ph type="sldNum" sz="quarter" idx="12"/>
          </p:nvPr>
        </p:nvSpPr>
        <p:spPr/>
        <p:txBody>
          <a:bodyPr/>
          <a:lstStyle>
            <a:lvl1pPr>
              <a:defRPr/>
            </a:lvl1pPr>
          </a:lstStyle>
          <a:p>
            <a:fld id="{B37C85EB-E80C-42F0-BDFC-E654C9E642C8}" type="slidenum">
              <a:rPr lang="en-GB" altLang="en-US"/>
              <a:pPr/>
              <a:t>‹#›</a:t>
            </a:fld>
            <a:endParaRPr lang="en-GB" altLang="en-US"/>
          </a:p>
        </p:txBody>
      </p:sp>
    </p:spTree>
    <p:extLst>
      <p:ext uri="{BB962C8B-B14F-4D97-AF65-F5344CB8AC3E}">
        <p14:creationId xmlns:p14="http://schemas.microsoft.com/office/powerpoint/2010/main" val="295305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35118C20-F57A-4161-AD4C-41C1E943E01A}"/>
              </a:ext>
            </a:extLst>
          </p:cNvPr>
          <p:cNvSpPr>
            <a:spLocks noGrp="1"/>
          </p:cNvSpPr>
          <p:nvPr>
            <p:ph type="dt" sz="half" idx="10"/>
          </p:nvPr>
        </p:nvSpPr>
        <p:spPr/>
        <p:txBody>
          <a:bodyPr/>
          <a:lstStyle>
            <a:lvl1pPr>
              <a:defRPr/>
            </a:lvl1pPr>
          </a:lstStyle>
          <a:p>
            <a:pPr>
              <a:defRPr/>
            </a:pPr>
            <a:fld id="{1622E7EF-ED31-45B6-B6F3-1E23DA6A4C6E}" type="datetimeFigureOut">
              <a:rPr lang="en-GB"/>
              <a:pPr>
                <a:defRPr/>
              </a:pPr>
              <a:t>08/07/2020</a:t>
            </a:fld>
            <a:endParaRPr lang="en-GB" dirty="0"/>
          </a:p>
        </p:txBody>
      </p:sp>
      <p:sp>
        <p:nvSpPr>
          <p:cNvPr id="4" name="Footer Placeholder 4">
            <a:extLst>
              <a:ext uri="{FF2B5EF4-FFF2-40B4-BE49-F238E27FC236}">
                <a16:creationId xmlns:a16="http://schemas.microsoft.com/office/drawing/2014/main" id="{83006CBB-13C2-4972-922A-CFD20718F166}"/>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C17A07DA-6450-4425-8206-BBE4927E2EF8}"/>
              </a:ext>
            </a:extLst>
          </p:cNvPr>
          <p:cNvSpPr>
            <a:spLocks noGrp="1"/>
          </p:cNvSpPr>
          <p:nvPr>
            <p:ph type="sldNum" sz="quarter" idx="12"/>
          </p:nvPr>
        </p:nvSpPr>
        <p:spPr/>
        <p:txBody>
          <a:bodyPr/>
          <a:lstStyle>
            <a:lvl1pPr>
              <a:defRPr/>
            </a:lvl1pPr>
          </a:lstStyle>
          <a:p>
            <a:fld id="{F3CA82BF-1CCC-4161-9D65-AD093E68D437}" type="slidenum">
              <a:rPr lang="en-GB" altLang="en-US"/>
              <a:pPr/>
              <a:t>‹#›</a:t>
            </a:fld>
            <a:endParaRPr lang="en-GB" altLang="en-US"/>
          </a:p>
        </p:txBody>
      </p:sp>
    </p:spTree>
    <p:extLst>
      <p:ext uri="{BB962C8B-B14F-4D97-AF65-F5344CB8AC3E}">
        <p14:creationId xmlns:p14="http://schemas.microsoft.com/office/powerpoint/2010/main" val="2480027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2A26D7E-632D-47F0-B2CC-094B5279BB04}"/>
              </a:ext>
            </a:extLst>
          </p:cNvPr>
          <p:cNvSpPr>
            <a:spLocks noGrp="1"/>
          </p:cNvSpPr>
          <p:nvPr>
            <p:ph type="dt" sz="half" idx="10"/>
          </p:nvPr>
        </p:nvSpPr>
        <p:spPr/>
        <p:txBody>
          <a:bodyPr/>
          <a:lstStyle>
            <a:lvl1pPr>
              <a:defRPr/>
            </a:lvl1pPr>
          </a:lstStyle>
          <a:p>
            <a:pPr>
              <a:defRPr/>
            </a:pPr>
            <a:fld id="{FEDC2094-7196-4CE2-9145-2EC47C04514D}" type="datetimeFigureOut">
              <a:rPr lang="en-GB"/>
              <a:pPr>
                <a:defRPr/>
              </a:pPr>
              <a:t>08/07/2020</a:t>
            </a:fld>
            <a:endParaRPr lang="en-GB" dirty="0"/>
          </a:p>
        </p:txBody>
      </p:sp>
      <p:sp>
        <p:nvSpPr>
          <p:cNvPr id="3" name="Footer Placeholder 4">
            <a:extLst>
              <a:ext uri="{FF2B5EF4-FFF2-40B4-BE49-F238E27FC236}">
                <a16:creationId xmlns:a16="http://schemas.microsoft.com/office/drawing/2014/main" id="{97169E9E-16A3-4596-A431-23F0394D3BC0}"/>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ADC5F98D-4712-46A7-A429-4FFFF3B6A221}"/>
              </a:ext>
            </a:extLst>
          </p:cNvPr>
          <p:cNvSpPr>
            <a:spLocks noGrp="1"/>
          </p:cNvSpPr>
          <p:nvPr>
            <p:ph type="sldNum" sz="quarter" idx="12"/>
          </p:nvPr>
        </p:nvSpPr>
        <p:spPr/>
        <p:txBody>
          <a:bodyPr/>
          <a:lstStyle>
            <a:lvl1pPr>
              <a:defRPr/>
            </a:lvl1pPr>
          </a:lstStyle>
          <a:p>
            <a:fld id="{61F02CD2-01DE-4A7D-9AA8-B5BADDE6FB7A}" type="slidenum">
              <a:rPr lang="en-GB" altLang="en-US"/>
              <a:pPr/>
              <a:t>‹#›</a:t>
            </a:fld>
            <a:endParaRPr lang="en-GB" altLang="en-US"/>
          </a:p>
        </p:txBody>
      </p:sp>
    </p:spTree>
    <p:extLst>
      <p:ext uri="{BB962C8B-B14F-4D97-AF65-F5344CB8AC3E}">
        <p14:creationId xmlns:p14="http://schemas.microsoft.com/office/powerpoint/2010/main" val="2195967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1"/>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51"/>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2"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ECE6728-579D-4CBD-8CEE-6E6A874FBF65}"/>
              </a:ext>
            </a:extLst>
          </p:cNvPr>
          <p:cNvSpPr>
            <a:spLocks noGrp="1"/>
          </p:cNvSpPr>
          <p:nvPr>
            <p:ph type="dt" sz="half" idx="10"/>
          </p:nvPr>
        </p:nvSpPr>
        <p:spPr/>
        <p:txBody>
          <a:bodyPr/>
          <a:lstStyle>
            <a:lvl1pPr>
              <a:defRPr/>
            </a:lvl1pPr>
          </a:lstStyle>
          <a:p>
            <a:pPr>
              <a:defRPr/>
            </a:pPr>
            <a:fld id="{0AC81A8D-DD47-4524-B542-119758594C04}" type="datetimeFigureOut">
              <a:rPr lang="en-GB"/>
              <a:pPr>
                <a:defRPr/>
              </a:pPr>
              <a:t>08/07/2020</a:t>
            </a:fld>
            <a:endParaRPr lang="en-GB" dirty="0"/>
          </a:p>
        </p:txBody>
      </p:sp>
      <p:sp>
        <p:nvSpPr>
          <p:cNvPr id="6" name="Footer Placeholder 4">
            <a:extLst>
              <a:ext uri="{FF2B5EF4-FFF2-40B4-BE49-F238E27FC236}">
                <a16:creationId xmlns:a16="http://schemas.microsoft.com/office/drawing/2014/main" id="{4EB89126-0A90-40D0-BB1D-3AE32FA0DDB3}"/>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391C041B-AC02-46ED-83A5-C92F5EAEE49A}"/>
              </a:ext>
            </a:extLst>
          </p:cNvPr>
          <p:cNvSpPr>
            <a:spLocks noGrp="1"/>
          </p:cNvSpPr>
          <p:nvPr>
            <p:ph type="sldNum" sz="quarter" idx="12"/>
          </p:nvPr>
        </p:nvSpPr>
        <p:spPr/>
        <p:txBody>
          <a:bodyPr/>
          <a:lstStyle>
            <a:lvl1pPr>
              <a:defRPr/>
            </a:lvl1pPr>
          </a:lstStyle>
          <a:p>
            <a:fld id="{11B7C95B-D912-4FF4-BE45-D35F1E802759}" type="slidenum">
              <a:rPr lang="en-GB" altLang="en-US"/>
              <a:pPr/>
              <a:t>‹#›</a:t>
            </a:fld>
            <a:endParaRPr lang="en-GB" altLang="en-US"/>
          </a:p>
        </p:txBody>
      </p:sp>
    </p:spTree>
    <p:extLst>
      <p:ext uri="{BB962C8B-B14F-4D97-AF65-F5344CB8AC3E}">
        <p14:creationId xmlns:p14="http://schemas.microsoft.com/office/powerpoint/2010/main" val="353762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D994B38-B79B-4460-9472-21D42994A699}"/>
              </a:ext>
            </a:extLst>
          </p:cNvPr>
          <p:cNvSpPr>
            <a:spLocks noGrp="1"/>
          </p:cNvSpPr>
          <p:nvPr>
            <p:ph type="dt" sz="half" idx="10"/>
          </p:nvPr>
        </p:nvSpPr>
        <p:spPr/>
        <p:txBody>
          <a:bodyPr/>
          <a:lstStyle>
            <a:lvl1pPr>
              <a:defRPr/>
            </a:lvl1pPr>
          </a:lstStyle>
          <a:p>
            <a:pPr>
              <a:defRPr/>
            </a:pPr>
            <a:fld id="{D92EDE84-78CC-478B-B305-658F8A056C14}" type="datetimeFigureOut">
              <a:rPr lang="en-GB"/>
              <a:pPr>
                <a:defRPr/>
              </a:pPr>
              <a:t>08/07/2020</a:t>
            </a:fld>
            <a:endParaRPr lang="en-GB" dirty="0"/>
          </a:p>
        </p:txBody>
      </p:sp>
      <p:sp>
        <p:nvSpPr>
          <p:cNvPr id="6" name="Footer Placeholder 4">
            <a:extLst>
              <a:ext uri="{FF2B5EF4-FFF2-40B4-BE49-F238E27FC236}">
                <a16:creationId xmlns:a16="http://schemas.microsoft.com/office/drawing/2014/main" id="{7CC50B45-304C-498D-9E91-669DBDD9F8B4}"/>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09035FE9-2217-48DB-ADE6-27407A29A762}"/>
              </a:ext>
            </a:extLst>
          </p:cNvPr>
          <p:cNvSpPr>
            <a:spLocks noGrp="1"/>
          </p:cNvSpPr>
          <p:nvPr>
            <p:ph type="sldNum" sz="quarter" idx="12"/>
          </p:nvPr>
        </p:nvSpPr>
        <p:spPr/>
        <p:txBody>
          <a:bodyPr/>
          <a:lstStyle>
            <a:lvl1pPr>
              <a:defRPr/>
            </a:lvl1pPr>
          </a:lstStyle>
          <a:p>
            <a:fld id="{A94553D5-D3FB-4AAC-8435-B64CC91AC0DC}" type="slidenum">
              <a:rPr lang="en-GB" altLang="en-US"/>
              <a:pPr/>
              <a:t>‹#›</a:t>
            </a:fld>
            <a:endParaRPr lang="en-GB" altLang="en-US"/>
          </a:p>
        </p:txBody>
      </p:sp>
    </p:spTree>
    <p:extLst>
      <p:ext uri="{BB962C8B-B14F-4D97-AF65-F5344CB8AC3E}">
        <p14:creationId xmlns:p14="http://schemas.microsoft.com/office/powerpoint/2010/main" val="4209882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C22C3A1-1E00-450F-95D1-1D89AB0B50C8}"/>
              </a:ext>
            </a:extLst>
          </p:cNvPr>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5C49AB9E-91D4-4642-8498-502CC7090C83}"/>
              </a:ext>
            </a:extLst>
          </p:cNvPr>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00D4AD34-1225-421B-99F6-35F59D5A0598}"/>
              </a:ext>
            </a:extLst>
          </p:cNvPr>
          <p:cNvSpPr>
            <a:spLocks noGrp="1"/>
          </p:cNvSpPr>
          <p:nvPr>
            <p:ph type="dt" sz="half" idx="2"/>
          </p:nvPr>
        </p:nvSpPr>
        <p:spPr>
          <a:xfrm>
            <a:off x="495300" y="6356350"/>
            <a:ext cx="2311400" cy="363538"/>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2BB70F4-4EDD-49F6-9521-CF13FA3EC699}" type="datetimeFigureOut">
              <a:rPr lang="en-GB"/>
              <a:pPr>
                <a:defRPr/>
              </a:pPr>
              <a:t>08/07/2020</a:t>
            </a:fld>
            <a:endParaRPr lang="en-GB" dirty="0"/>
          </a:p>
        </p:txBody>
      </p:sp>
      <p:sp>
        <p:nvSpPr>
          <p:cNvPr id="5" name="Footer Placeholder 4">
            <a:extLst>
              <a:ext uri="{FF2B5EF4-FFF2-40B4-BE49-F238E27FC236}">
                <a16:creationId xmlns:a16="http://schemas.microsoft.com/office/drawing/2014/main" id="{54681476-05E7-4F60-BA64-4BC52F6FA658}"/>
              </a:ext>
            </a:extLst>
          </p:cNvPr>
          <p:cNvSpPr>
            <a:spLocks noGrp="1"/>
          </p:cNvSpPr>
          <p:nvPr>
            <p:ph type="ftr" sz="quarter" idx="3"/>
          </p:nvPr>
        </p:nvSpPr>
        <p:spPr>
          <a:xfrm>
            <a:off x="3384550" y="6356350"/>
            <a:ext cx="3136900" cy="363538"/>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DCED5B60-F82E-489C-9CE6-3798FD02BE09}"/>
              </a:ext>
            </a:extLst>
          </p:cNvPr>
          <p:cNvSpPr>
            <a:spLocks noGrp="1"/>
          </p:cNvSpPr>
          <p:nvPr>
            <p:ph type="sldNum" sz="quarter" idx="4"/>
          </p:nvPr>
        </p:nvSpPr>
        <p:spPr>
          <a:xfrm>
            <a:off x="7099300" y="6356350"/>
            <a:ext cx="2311400" cy="363538"/>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9141A0A-778F-45DB-B934-94219EC35D9D}"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ncbi.nlm.nih.gov/pubmed/145671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16B2759-C8B4-4B49-A86B-88B84AE3F296}"/>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5" name="Rectangle 4">
            <a:extLst>
              <a:ext uri="{FF2B5EF4-FFF2-40B4-BE49-F238E27FC236}">
                <a16:creationId xmlns:a16="http://schemas.microsoft.com/office/drawing/2014/main" id="{53FF3B55-A81B-4915-8EE4-3B1B7744D52B}"/>
              </a:ext>
            </a:extLst>
          </p:cNvPr>
          <p:cNvSpPr/>
          <p:nvPr/>
        </p:nvSpPr>
        <p:spPr>
          <a:xfrm>
            <a:off x="0" y="0"/>
            <a:ext cx="9906000" cy="6237288"/>
          </a:xfrm>
          <a:prstGeom prst="rect">
            <a:avLst/>
          </a:prstGeom>
          <a:solidFill>
            <a:srgbClr val="FDEFF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2057" name="Picture 10" descr="IMS Logo letterhead.jpg">
            <a:extLst>
              <a:ext uri="{FF2B5EF4-FFF2-40B4-BE49-F238E27FC236}">
                <a16:creationId xmlns:a16="http://schemas.microsoft.com/office/drawing/2014/main" id="{C323EC2A-70BF-4865-8EE3-87B6FCC167AA}"/>
              </a:ext>
            </a:extLst>
          </p:cNvPr>
          <p:cNvPicPr>
            <a:picLocks noChangeAspect="1"/>
          </p:cNvPicPr>
          <p:nvPr/>
        </p:nvPicPr>
        <p:blipFill>
          <a:blip r:embed="rId2" cstate="print"/>
          <a:srcRect/>
          <a:stretch>
            <a:fillRect/>
          </a:stretch>
        </p:blipFill>
        <p:spPr bwMode="auto">
          <a:xfrm>
            <a:off x="2288704" y="6299915"/>
            <a:ext cx="5187843" cy="5134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TextBox 5">
            <a:extLst>
              <a:ext uri="{FF2B5EF4-FFF2-40B4-BE49-F238E27FC236}">
                <a16:creationId xmlns:a16="http://schemas.microsoft.com/office/drawing/2014/main" id="{853E62CE-E55F-46EB-BDC6-6B7FD3C78E71}"/>
              </a:ext>
            </a:extLst>
          </p:cNvPr>
          <p:cNvSpPr txBox="1">
            <a:spLocks noChangeArrowheads="1"/>
          </p:cNvSpPr>
          <p:nvPr/>
        </p:nvSpPr>
        <p:spPr bwMode="auto">
          <a:xfrm>
            <a:off x="4592638" y="2852738"/>
            <a:ext cx="5013325"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GB" sz="2400" b="1" dirty="0" err="1">
                <a:solidFill>
                  <a:srgbClr val="7030A0"/>
                </a:solidFill>
                <a:latin typeface="Calibri"/>
              </a:rPr>
              <a:t>Übergewicht</a:t>
            </a:r>
            <a:r>
              <a:rPr lang="en-GB" sz="2400" b="1" dirty="0">
                <a:solidFill>
                  <a:srgbClr val="7030A0"/>
                </a:solidFill>
                <a:latin typeface="Calibri"/>
              </a:rPr>
              <a:t> </a:t>
            </a:r>
            <a:r>
              <a:rPr lang="en-GB" sz="2400" b="1" dirty="0" err="1">
                <a:solidFill>
                  <a:srgbClr val="7030A0"/>
                </a:solidFill>
                <a:latin typeface="Calibri"/>
              </a:rPr>
              <a:t>kann</a:t>
            </a:r>
            <a:r>
              <a:rPr lang="en-GB" sz="2400" b="1" dirty="0">
                <a:solidFill>
                  <a:srgbClr val="7030A0"/>
                </a:solidFill>
                <a:latin typeface="Calibri"/>
              </a:rPr>
              <a:t> das </a:t>
            </a:r>
            <a:r>
              <a:rPr lang="en-GB" sz="2400" b="1" dirty="0" err="1">
                <a:solidFill>
                  <a:srgbClr val="7030A0"/>
                </a:solidFill>
                <a:latin typeface="Calibri"/>
              </a:rPr>
              <a:t>Risiko</a:t>
            </a:r>
            <a:r>
              <a:rPr lang="en-GB" sz="2400" b="1" dirty="0">
                <a:solidFill>
                  <a:srgbClr val="7030A0"/>
                </a:solidFill>
                <a:latin typeface="Calibri"/>
              </a:rPr>
              <a:t> </a:t>
            </a:r>
            <a:r>
              <a:rPr lang="en-GB" sz="2400" b="1" dirty="0" err="1">
                <a:solidFill>
                  <a:srgbClr val="7030A0"/>
                </a:solidFill>
                <a:latin typeface="Calibri"/>
              </a:rPr>
              <a:t>für</a:t>
            </a:r>
            <a:r>
              <a:rPr lang="en-GB" sz="2400" b="1" dirty="0">
                <a:solidFill>
                  <a:srgbClr val="7030A0"/>
                </a:solidFill>
                <a:latin typeface="Calibri"/>
              </a:rPr>
              <a:t> </a:t>
            </a:r>
            <a:r>
              <a:rPr lang="en-GB" sz="2400" b="1" dirty="0" err="1">
                <a:solidFill>
                  <a:srgbClr val="7030A0"/>
                </a:solidFill>
                <a:latin typeface="Calibri"/>
              </a:rPr>
              <a:t>Herzkrankheiten</a:t>
            </a:r>
            <a:r>
              <a:rPr lang="en-GB" sz="2400" b="1" dirty="0">
                <a:solidFill>
                  <a:srgbClr val="7030A0"/>
                </a:solidFill>
                <a:latin typeface="Calibri"/>
              </a:rPr>
              <a:t>, </a:t>
            </a:r>
            <a:r>
              <a:rPr lang="en-GB" sz="2400" b="1" dirty="0" err="1">
                <a:solidFill>
                  <a:srgbClr val="7030A0"/>
                </a:solidFill>
                <a:latin typeface="Calibri"/>
              </a:rPr>
              <a:t>Bluthochdruck</a:t>
            </a:r>
            <a:r>
              <a:rPr lang="en-GB" sz="2400" b="1" dirty="0">
                <a:solidFill>
                  <a:srgbClr val="7030A0"/>
                </a:solidFill>
                <a:latin typeface="Calibri"/>
              </a:rPr>
              <a:t>, Diabetes, </a:t>
            </a:r>
            <a:r>
              <a:rPr lang="en-GB" sz="2400" b="1" dirty="0" err="1">
                <a:solidFill>
                  <a:srgbClr val="7030A0"/>
                </a:solidFill>
                <a:latin typeface="Calibri"/>
              </a:rPr>
              <a:t>Schlafapnoe</a:t>
            </a:r>
            <a:r>
              <a:rPr lang="en-GB" sz="2400" b="1" dirty="0">
                <a:solidFill>
                  <a:srgbClr val="7030A0"/>
                </a:solidFill>
                <a:latin typeface="Calibri"/>
              </a:rPr>
              <a:t>, Krebs, </a:t>
            </a:r>
            <a:r>
              <a:rPr lang="en-GB" sz="2400" b="1" dirty="0" err="1">
                <a:solidFill>
                  <a:srgbClr val="7030A0"/>
                </a:solidFill>
                <a:latin typeface="Calibri"/>
              </a:rPr>
              <a:t>Arthrose</a:t>
            </a:r>
            <a:r>
              <a:rPr lang="en-GB" sz="2400" b="1" dirty="0">
                <a:solidFill>
                  <a:srgbClr val="7030A0"/>
                </a:solidFill>
                <a:latin typeface="Calibri"/>
              </a:rPr>
              <a:t>  und </a:t>
            </a:r>
            <a:r>
              <a:rPr lang="en-GB" sz="2400" b="1" dirty="0" err="1">
                <a:solidFill>
                  <a:srgbClr val="7030A0"/>
                </a:solidFill>
                <a:latin typeface="Calibri"/>
              </a:rPr>
              <a:t>psychische</a:t>
            </a:r>
            <a:r>
              <a:rPr lang="en-GB" sz="2400" b="1" dirty="0">
                <a:solidFill>
                  <a:srgbClr val="7030A0"/>
                </a:solidFill>
                <a:latin typeface="Calibri"/>
              </a:rPr>
              <a:t> </a:t>
            </a:r>
            <a:r>
              <a:rPr lang="en-GB" sz="2400" b="1" dirty="0" err="1">
                <a:solidFill>
                  <a:srgbClr val="7030A0"/>
                </a:solidFill>
                <a:latin typeface="Calibri"/>
              </a:rPr>
              <a:t>Probleme</a:t>
            </a:r>
            <a:r>
              <a:rPr lang="en-GB" sz="2400" b="1" dirty="0">
                <a:solidFill>
                  <a:srgbClr val="7030A0"/>
                </a:solidFill>
                <a:latin typeface="Calibri"/>
              </a:rPr>
              <a:t> </a:t>
            </a:r>
            <a:r>
              <a:rPr lang="en-GB" sz="2400" b="1" dirty="0" err="1">
                <a:solidFill>
                  <a:srgbClr val="7030A0"/>
                </a:solidFill>
                <a:latin typeface="Calibri"/>
              </a:rPr>
              <a:t>erhöhen</a:t>
            </a:r>
            <a:r>
              <a:rPr lang="en-GB" sz="2400" b="1" dirty="0">
                <a:solidFill>
                  <a:srgbClr val="7030A0"/>
                </a:solidFill>
                <a:latin typeface="Calibri"/>
              </a:rPr>
              <a:t>.</a:t>
            </a:r>
          </a:p>
          <a:p>
            <a:pPr algn="ctr" eaLnBrk="1" hangingPunct="1">
              <a:defRPr/>
            </a:pPr>
            <a:endParaRPr lang="en-GB" sz="2400" b="1" dirty="0">
              <a:solidFill>
                <a:srgbClr val="7030A0"/>
              </a:solidFill>
              <a:latin typeface="Calibri"/>
            </a:endParaRPr>
          </a:p>
          <a:p>
            <a:pPr algn="ctr" eaLnBrk="1" hangingPunct="1">
              <a:defRPr/>
            </a:pPr>
            <a:r>
              <a:rPr lang="en-GB" sz="2400" b="1" dirty="0" err="1">
                <a:solidFill>
                  <a:srgbClr val="7030A0"/>
                </a:solidFill>
                <a:latin typeface="Calibri"/>
              </a:rPr>
              <a:t>Weitere</a:t>
            </a:r>
            <a:r>
              <a:rPr lang="en-GB" sz="2400" b="1" dirty="0">
                <a:solidFill>
                  <a:srgbClr val="7030A0"/>
                </a:solidFill>
                <a:latin typeface="Calibri"/>
              </a:rPr>
              <a:t> </a:t>
            </a:r>
            <a:r>
              <a:rPr lang="en-GB" sz="2400" b="1" dirty="0" err="1">
                <a:solidFill>
                  <a:srgbClr val="7030A0"/>
                </a:solidFill>
                <a:latin typeface="Calibri"/>
              </a:rPr>
              <a:t>Informationen</a:t>
            </a:r>
            <a:r>
              <a:rPr lang="en-GB" sz="2400" b="1" dirty="0">
                <a:solidFill>
                  <a:srgbClr val="7030A0"/>
                </a:solidFill>
                <a:latin typeface="Calibri"/>
              </a:rPr>
              <a:t> </a:t>
            </a:r>
            <a:r>
              <a:rPr lang="en-GB" sz="2400" b="1" dirty="0" err="1">
                <a:solidFill>
                  <a:srgbClr val="7030A0"/>
                </a:solidFill>
                <a:latin typeface="Calibri"/>
              </a:rPr>
              <a:t>finden</a:t>
            </a:r>
            <a:r>
              <a:rPr lang="en-GB" sz="2400" b="1" dirty="0">
                <a:solidFill>
                  <a:srgbClr val="7030A0"/>
                </a:solidFill>
                <a:latin typeface="Calibri"/>
              </a:rPr>
              <a:t> </a:t>
            </a:r>
            <a:r>
              <a:rPr lang="en-GB" sz="2400" b="1" dirty="0" err="1">
                <a:solidFill>
                  <a:srgbClr val="7030A0"/>
                </a:solidFill>
                <a:latin typeface="Calibri"/>
              </a:rPr>
              <a:t>Sie</a:t>
            </a:r>
            <a:r>
              <a:rPr lang="en-GB" sz="2400" b="1" dirty="0">
                <a:solidFill>
                  <a:srgbClr val="7030A0"/>
                </a:solidFill>
                <a:latin typeface="Calibri"/>
              </a:rPr>
              <a:t> auf </a:t>
            </a:r>
            <a:r>
              <a:rPr lang="en-GB" sz="2400" b="1" dirty="0">
                <a:solidFill>
                  <a:srgbClr val="7030A0"/>
                </a:solidFill>
                <a:latin typeface="+mj-lt"/>
              </a:rPr>
              <a:t> </a:t>
            </a:r>
            <a:r>
              <a:rPr lang="en-GB" sz="2400" b="1" dirty="0">
                <a:solidFill>
                  <a:srgbClr val="EC008C"/>
                </a:solidFill>
                <a:latin typeface="+mj-lt"/>
              </a:rPr>
              <a:t>www.imsociety.org</a:t>
            </a:r>
            <a:endParaRPr lang="en-GB" sz="2400" b="1" baseline="30000" dirty="0">
              <a:solidFill>
                <a:srgbClr val="EC008C"/>
              </a:solidFill>
              <a:latin typeface="+mj-lt"/>
            </a:endParaRPr>
          </a:p>
        </p:txBody>
      </p:sp>
      <p:sp>
        <p:nvSpPr>
          <p:cNvPr id="10" name="TextBox 7">
            <a:extLst>
              <a:ext uri="{FF2B5EF4-FFF2-40B4-BE49-F238E27FC236}">
                <a16:creationId xmlns:a16="http://schemas.microsoft.com/office/drawing/2014/main" id="{9A624027-A870-48ED-8A36-DC7B43A281AA}"/>
              </a:ext>
            </a:extLst>
          </p:cNvPr>
          <p:cNvSpPr txBox="1">
            <a:spLocks noChangeArrowheads="1"/>
          </p:cNvSpPr>
          <p:nvPr/>
        </p:nvSpPr>
        <p:spPr bwMode="auto">
          <a:xfrm>
            <a:off x="4592638" y="257175"/>
            <a:ext cx="5013325" cy="2308225"/>
          </a:xfrm>
          <a:prstGeom prst="rect">
            <a:avLst/>
          </a:prstGeom>
          <a:noFill/>
          <a:ln w="9525">
            <a:noFill/>
            <a:miter lim="800000"/>
            <a:headEnd/>
            <a:tailEnd/>
          </a:ln>
        </p:spPr>
        <p:txBody>
          <a:bodyPr>
            <a:spAutoFit/>
          </a:bodyPr>
          <a:lstStyle/>
          <a:p>
            <a:pPr algn="ctr">
              <a:defRPr/>
            </a:pPr>
            <a:r>
              <a:rPr lang="en-GB" sz="3600" b="1" dirty="0" err="1">
                <a:solidFill>
                  <a:srgbClr val="EC008C"/>
                </a:solidFill>
                <a:effectLst>
                  <a:outerShdw blurRad="38100" dist="38100" dir="2700000" algn="tl">
                    <a:srgbClr val="000000">
                      <a:alpha val="43137"/>
                    </a:srgbClr>
                  </a:outerShdw>
                </a:effectLst>
                <a:latin typeface="+mj-lt"/>
              </a:rPr>
              <a:t>Bleiben</a:t>
            </a:r>
            <a:r>
              <a:rPr lang="en-GB" sz="3600" b="1" dirty="0">
                <a:solidFill>
                  <a:srgbClr val="EC008C"/>
                </a:solidFill>
                <a:effectLst>
                  <a:outerShdw blurRad="38100" dist="38100" dir="2700000" algn="tl">
                    <a:srgbClr val="000000">
                      <a:alpha val="43137"/>
                    </a:srgbClr>
                  </a:outerShdw>
                </a:effectLst>
                <a:latin typeface="+mj-lt"/>
              </a:rPr>
              <a:t> </a:t>
            </a:r>
            <a:r>
              <a:rPr lang="en-GB" sz="3600" b="1" dirty="0" err="1">
                <a:solidFill>
                  <a:srgbClr val="EC008C"/>
                </a:solidFill>
                <a:effectLst>
                  <a:outerShdw blurRad="38100" dist="38100" dir="2700000" algn="tl">
                    <a:srgbClr val="000000">
                      <a:alpha val="43137"/>
                    </a:srgbClr>
                  </a:outerShdw>
                </a:effectLst>
                <a:latin typeface="+mj-lt"/>
              </a:rPr>
              <a:t>Sie</a:t>
            </a:r>
            <a:r>
              <a:rPr lang="en-GB" sz="3600" b="1" dirty="0">
                <a:solidFill>
                  <a:srgbClr val="EC008C"/>
                </a:solidFill>
                <a:effectLst>
                  <a:outerShdw blurRad="38100" dist="38100" dir="2700000" algn="tl">
                    <a:srgbClr val="000000">
                      <a:alpha val="43137"/>
                    </a:srgbClr>
                  </a:outerShdw>
                </a:effectLst>
                <a:latin typeface="+mj-lt"/>
              </a:rPr>
              <a:t> fit - </a:t>
            </a:r>
          </a:p>
          <a:p>
            <a:pPr algn="ctr">
              <a:defRPr/>
            </a:pPr>
            <a:r>
              <a:rPr lang="en-GB" sz="3600" b="1" dirty="0" err="1">
                <a:solidFill>
                  <a:srgbClr val="EC008C"/>
                </a:solidFill>
                <a:effectLst>
                  <a:outerShdw blurRad="38100" dist="38100" dir="2700000" algn="tl">
                    <a:srgbClr val="000000">
                      <a:alpha val="43137"/>
                    </a:srgbClr>
                  </a:outerShdw>
                </a:effectLst>
                <a:latin typeface="+mj-lt"/>
              </a:rPr>
              <a:t>damit</a:t>
            </a:r>
            <a:r>
              <a:rPr lang="en-GB" sz="3600" b="1" dirty="0">
                <a:solidFill>
                  <a:srgbClr val="EC008C"/>
                </a:solidFill>
                <a:effectLst>
                  <a:outerShdw blurRad="38100" dist="38100" dir="2700000" algn="tl">
                    <a:srgbClr val="000000">
                      <a:alpha val="43137"/>
                    </a:srgbClr>
                  </a:outerShdw>
                </a:effectLst>
                <a:latin typeface="+mj-lt"/>
              </a:rPr>
              <a:t> </a:t>
            </a:r>
            <a:r>
              <a:rPr lang="en-GB" sz="3600" b="1" dirty="0" err="1">
                <a:solidFill>
                  <a:srgbClr val="EC008C"/>
                </a:solidFill>
                <a:effectLst>
                  <a:outerShdw blurRad="38100" dist="38100" dir="2700000" algn="tl">
                    <a:srgbClr val="000000">
                      <a:alpha val="43137"/>
                    </a:srgbClr>
                  </a:outerShdw>
                </a:effectLst>
                <a:latin typeface="+mj-lt"/>
              </a:rPr>
              <a:t>beugen</a:t>
            </a:r>
            <a:r>
              <a:rPr lang="en-GB" sz="3600" b="1" dirty="0">
                <a:solidFill>
                  <a:srgbClr val="EC008C"/>
                </a:solidFill>
                <a:effectLst>
                  <a:outerShdw blurRad="38100" dist="38100" dir="2700000" algn="tl">
                    <a:srgbClr val="000000">
                      <a:alpha val="43137"/>
                    </a:srgbClr>
                  </a:outerShdw>
                </a:effectLst>
                <a:latin typeface="+mj-lt"/>
              </a:rPr>
              <a:t> </a:t>
            </a:r>
            <a:r>
              <a:rPr lang="en-GB" sz="3600" b="1" dirty="0" err="1">
                <a:solidFill>
                  <a:srgbClr val="EC008C"/>
                </a:solidFill>
                <a:effectLst>
                  <a:outerShdw blurRad="38100" dist="38100" dir="2700000" algn="tl">
                    <a:srgbClr val="000000">
                      <a:alpha val="43137"/>
                    </a:srgbClr>
                  </a:outerShdw>
                </a:effectLst>
                <a:latin typeface="+mj-lt"/>
              </a:rPr>
              <a:t>Sie</a:t>
            </a:r>
            <a:r>
              <a:rPr lang="en-GB" sz="3600" b="1" dirty="0">
                <a:solidFill>
                  <a:srgbClr val="EC008C"/>
                </a:solidFill>
                <a:effectLst>
                  <a:outerShdw blurRad="38100" dist="38100" dir="2700000" algn="tl">
                    <a:srgbClr val="000000">
                      <a:alpha val="43137"/>
                    </a:srgbClr>
                  </a:outerShdw>
                </a:effectLst>
                <a:latin typeface="+mj-lt"/>
              </a:rPr>
              <a:t>  </a:t>
            </a:r>
            <a:r>
              <a:rPr lang="en-GB" sz="3600" b="1" dirty="0" err="1">
                <a:solidFill>
                  <a:srgbClr val="EC008C"/>
                </a:solidFill>
                <a:effectLst>
                  <a:outerShdw blurRad="38100" dist="38100" dir="2700000" algn="tl">
                    <a:srgbClr val="000000">
                      <a:alpha val="43137"/>
                    </a:srgbClr>
                  </a:outerShdw>
                </a:effectLst>
                <a:latin typeface="+mj-lt"/>
              </a:rPr>
              <a:t>Übergewicht</a:t>
            </a:r>
            <a:r>
              <a:rPr lang="en-GB" sz="3600" b="1" dirty="0">
                <a:solidFill>
                  <a:srgbClr val="EC008C"/>
                </a:solidFill>
                <a:effectLst>
                  <a:outerShdw blurRad="38100" dist="38100" dir="2700000" algn="tl">
                    <a:srgbClr val="000000">
                      <a:alpha val="43137"/>
                    </a:srgbClr>
                  </a:outerShdw>
                </a:effectLst>
                <a:latin typeface="+mj-lt"/>
              </a:rPr>
              <a:t> </a:t>
            </a:r>
            <a:r>
              <a:rPr lang="en-GB" sz="3600" b="1" dirty="0" err="1">
                <a:solidFill>
                  <a:srgbClr val="EC008C"/>
                </a:solidFill>
                <a:effectLst>
                  <a:outerShdw blurRad="38100" dist="38100" dir="2700000" algn="tl">
                    <a:srgbClr val="000000">
                      <a:alpha val="43137"/>
                    </a:srgbClr>
                  </a:outerShdw>
                </a:effectLst>
                <a:latin typeface="+mj-lt"/>
              </a:rPr>
              <a:t>nach</a:t>
            </a:r>
            <a:r>
              <a:rPr lang="en-GB" sz="3600" b="1" dirty="0">
                <a:solidFill>
                  <a:srgbClr val="EC008C"/>
                </a:solidFill>
                <a:effectLst>
                  <a:outerShdw blurRad="38100" dist="38100" dir="2700000" algn="tl">
                    <a:srgbClr val="000000">
                      <a:alpha val="43137"/>
                    </a:srgbClr>
                  </a:outerShdw>
                </a:effectLst>
                <a:latin typeface="+mj-lt"/>
              </a:rPr>
              <a:t> den </a:t>
            </a:r>
            <a:r>
              <a:rPr lang="en-GB" sz="3600" b="1" dirty="0" err="1">
                <a:solidFill>
                  <a:srgbClr val="EC008C"/>
                </a:solidFill>
                <a:effectLst>
                  <a:outerShdw blurRad="38100" dist="38100" dir="2700000" algn="tl">
                    <a:srgbClr val="000000">
                      <a:alpha val="43137"/>
                    </a:srgbClr>
                  </a:outerShdw>
                </a:effectLst>
                <a:latin typeface="+mj-lt"/>
              </a:rPr>
              <a:t>Wechseljahren</a:t>
            </a:r>
            <a:r>
              <a:rPr lang="en-GB" sz="3600" b="1" dirty="0">
                <a:solidFill>
                  <a:srgbClr val="EC008C"/>
                </a:solidFill>
                <a:effectLst>
                  <a:outerShdw blurRad="38100" dist="38100" dir="2700000" algn="tl">
                    <a:srgbClr val="000000">
                      <a:alpha val="43137"/>
                    </a:srgbClr>
                  </a:outerShdw>
                </a:effectLst>
                <a:latin typeface="+mj-lt"/>
              </a:rPr>
              <a:t> </a:t>
            </a:r>
            <a:r>
              <a:rPr lang="en-GB" sz="3600" b="1" dirty="0" err="1">
                <a:solidFill>
                  <a:srgbClr val="EC008C"/>
                </a:solidFill>
                <a:effectLst>
                  <a:outerShdw blurRad="38100" dist="38100" dir="2700000" algn="tl">
                    <a:srgbClr val="000000">
                      <a:alpha val="43137"/>
                    </a:srgbClr>
                  </a:outerShdw>
                </a:effectLst>
                <a:latin typeface="+mj-lt"/>
              </a:rPr>
              <a:t>vor</a:t>
            </a:r>
            <a:endParaRPr lang="en-GB" sz="3600" b="1" dirty="0">
              <a:solidFill>
                <a:srgbClr val="EC008C"/>
              </a:solidFill>
              <a:effectLst>
                <a:outerShdw blurRad="38100" dist="38100" dir="2700000" algn="tl">
                  <a:srgbClr val="000000">
                    <a:alpha val="43137"/>
                  </a:srgbClr>
                </a:outerShdw>
              </a:effectLst>
              <a:latin typeface="+mj-lt"/>
            </a:endParaRPr>
          </a:p>
        </p:txBody>
      </p:sp>
      <p:pic>
        <p:nvPicPr>
          <p:cNvPr id="2055" name="Picture 2">
            <a:extLst>
              <a:ext uri="{FF2B5EF4-FFF2-40B4-BE49-F238E27FC236}">
                <a16:creationId xmlns:a16="http://schemas.microsoft.com/office/drawing/2014/main" id="{7B66AF80-FF2D-4CAA-91DE-E51B73FE9A7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205288"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EFA13B0-0002-4D6F-9D4F-FADBDA79EA52}"/>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5" name="Rectangle 4">
            <a:extLst>
              <a:ext uri="{FF2B5EF4-FFF2-40B4-BE49-F238E27FC236}">
                <a16:creationId xmlns:a16="http://schemas.microsoft.com/office/drawing/2014/main" id="{73AFA76A-89C8-4147-B21F-858DF49D004B}"/>
              </a:ext>
            </a:extLst>
          </p:cNvPr>
          <p:cNvSpPr/>
          <p:nvPr/>
        </p:nvSpPr>
        <p:spPr>
          <a:xfrm>
            <a:off x="0" y="5084763"/>
            <a:ext cx="9906000" cy="1152525"/>
          </a:xfrm>
          <a:prstGeom prst="rect">
            <a:avLst/>
          </a:prstGeom>
          <a:solidFill>
            <a:srgbClr val="FDEFF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2057" name="Picture 10" descr="IMS Logo letterhead.jpg">
            <a:extLst>
              <a:ext uri="{FF2B5EF4-FFF2-40B4-BE49-F238E27FC236}">
                <a16:creationId xmlns:a16="http://schemas.microsoft.com/office/drawing/2014/main" id="{FDCD98E3-40B9-41CA-896E-1B98EC153E5B}"/>
              </a:ext>
            </a:extLst>
          </p:cNvPr>
          <p:cNvPicPr>
            <a:picLocks noChangeAspect="1"/>
          </p:cNvPicPr>
          <p:nvPr/>
        </p:nvPicPr>
        <p:blipFill>
          <a:blip r:embed="rId2" cstate="print"/>
          <a:srcRect/>
          <a:stretch>
            <a:fillRect/>
          </a:stretch>
        </p:blipFill>
        <p:spPr bwMode="auto">
          <a:xfrm>
            <a:off x="2288704" y="6299915"/>
            <a:ext cx="5187843" cy="5134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3077" name="Picture 2">
            <a:extLst>
              <a:ext uri="{FF2B5EF4-FFF2-40B4-BE49-F238E27FC236}">
                <a16:creationId xmlns:a16="http://schemas.microsoft.com/office/drawing/2014/main" id="{E27F8AAB-B265-4A3B-A74C-EBAC33550C3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75" y="-23813"/>
            <a:ext cx="9920288" cy="6261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5">
            <a:extLst>
              <a:ext uri="{FF2B5EF4-FFF2-40B4-BE49-F238E27FC236}">
                <a16:creationId xmlns:a16="http://schemas.microsoft.com/office/drawing/2014/main" id="{DADED1FF-C807-4ACF-852C-CEB2B37AA66E}"/>
              </a:ext>
            </a:extLst>
          </p:cNvPr>
          <p:cNvSpPr txBox="1">
            <a:spLocks noChangeArrowheads="1"/>
          </p:cNvSpPr>
          <p:nvPr/>
        </p:nvSpPr>
        <p:spPr bwMode="auto">
          <a:xfrm>
            <a:off x="234950" y="2060575"/>
            <a:ext cx="4141788"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GB" sz="2400" b="1" dirty="0" err="1">
                <a:solidFill>
                  <a:srgbClr val="7030A0"/>
                </a:solidFill>
                <a:latin typeface="Calibri"/>
              </a:rPr>
              <a:t>Übergewicht</a:t>
            </a:r>
            <a:r>
              <a:rPr lang="en-GB" sz="2400" b="1" dirty="0">
                <a:solidFill>
                  <a:srgbClr val="7030A0"/>
                </a:solidFill>
                <a:latin typeface="Calibri"/>
              </a:rPr>
              <a:t> </a:t>
            </a:r>
            <a:r>
              <a:rPr lang="en-GB" sz="2400" b="1" dirty="0" err="1">
                <a:solidFill>
                  <a:srgbClr val="7030A0"/>
                </a:solidFill>
                <a:latin typeface="Calibri"/>
              </a:rPr>
              <a:t>kann</a:t>
            </a:r>
            <a:r>
              <a:rPr lang="en-GB" sz="2400" b="1" dirty="0">
                <a:solidFill>
                  <a:srgbClr val="7030A0"/>
                </a:solidFill>
                <a:latin typeface="Calibri"/>
              </a:rPr>
              <a:t> das </a:t>
            </a:r>
            <a:r>
              <a:rPr lang="en-GB" sz="2400" b="1" dirty="0" err="1">
                <a:solidFill>
                  <a:srgbClr val="7030A0"/>
                </a:solidFill>
                <a:latin typeface="Calibri"/>
              </a:rPr>
              <a:t>Risiko</a:t>
            </a:r>
            <a:r>
              <a:rPr lang="en-GB" sz="2400" b="1" dirty="0">
                <a:solidFill>
                  <a:srgbClr val="7030A0"/>
                </a:solidFill>
                <a:latin typeface="Calibri"/>
              </a:rPr>
              <a:t> </a:t>
            </a:r>
            <a:r>
              <a:rPr lang="en-GB" sz="2400" b="1" dirty="0" err="1">
                <a:solidFill>
                  <a:srgbClr val="7030A0"/>
                </a:solidFill>
                <a:latin typeface="Calibri"/>
              </a:rPr>
              <a:t>für</a:t>
            </a:r>
            <a:r>
              <a:rPr lang="en-GB" sz="2400" b="1" dirty="0">
                <a:solidFill>
                  <a:srgbClr val="7030A0"/>
                </a:solidFill>
                <a:latin typeface="Calibri"/>
              </a:rPr>
              <a:t> </a:t>
            </a:r>
            <a:r>
              <a:rPr lang="en-GB" sz="2400" b="1" dirty="0" err="1">
                <a:solidFill>
                  <a:srgbClr val="7030A0"/>
                </a:solidFill>
                <a:latin typeface="Calibri"/>
              </a:rPr>
              <a:t>Herzkrankheiten</a:t>
            </a:r>
            <a:r>
              <a:rPr lang="en-GB" sz="2400" b="1" dirty="0">
                <a:solidFill>
                  <a:srgbClr val="7030A0"/>
                </a:solidFill>
                <a:latin typeface="Calibri"/>
              </a:rPr>
              <a:t>, </a:t>
            </a:r>
            <a:r>
              <a:rPr lang="en-GB" sz="2400" b="1" dirty="0" err="1">
                <a:solidFill>
                  <a:srgbClr val="7030A0"/>
                </a:solidFill>
                <a:latin typeface="Calibri"/>
              </a:rPr>
              <a:t>Bluthochdruck</a:t>
            </a:r>
            <a:r>
              <a:rPr lang="en-GB" sz="2400" b="1" dirty="0">
                <a:solidFill>
                  <a:srgbClr val="7030A0"/>
                </a:solidFill>
                <a:latin typeface="Calibri"/>
              </a:rPr>
              <a:t>, Diabetes, </a:t>
            </a:r>
            <a:r>
              <a:rPr lang="en-GB" sz="2400" b="1" dirty="0" err="1">
                <a:solidFill>
                  <a:srgbClr val="7030A0"/>
                </a:solidFill>
                <a:latin typeface="Calibri"/>
              </a:rPr>
              <a:t>Schlafapnoe</a:t>
            </a:r>
            <a:r>
              <a:rPr lang="en-GB" sz="2400" b="1" dirty="0">
                <a:solidFill>
                  <a:srgbClr val="7030A0"/>
                </a:solidFill>
                <a:latin typeface="Calibri"/>
              </a:rPr>
              <a:t>, Krebs, </a:t>
            </a:r>
            <a:r>
              <a:rPr lang="en-GB" sz="2400" b="1" dirty="0" err="1">
                <a:solidFill>
                  <a:srgbClr val="7030A0"/>
                </a:solidFill>
                <a:latin typeface="Calibri"/>
              </a:rPr>
              <a:t>Arthrose</a:t>
            </a:r>
            <a:r>
              <a:rPr lang="en-GB" sz="2400" b="1" dirty="0">
                <a:solidFill>
                  <a:srgbClr val="7030A0"/>
                </a:solidFill>
                <a:latin typeface="Calibri"/>
              </a:rPr>
              <a:t>  und </a:t>
            </a:r>
            <a:r>
              <a:rPr lang="en-GB" sz="2400" b="1" dirty="0" err="1">
                <a:solidFill>
                  <a:srgbClr val="7030A0"/>
                </a:solidFill>
                <a:latin typeface="Calibri"/>
              </a:rPr>
              <a:t>psychische</a:t>
            </a:r>
            <a:r>
              <a:rPr lang="en-GB" sz="2400" b="1" dirty="0">
                <a:solidFill>
                  <a:srgbClr val="7030A0"/>
                </a:solidFill>
                <a:latin typeface="Calibri"/>
              </a:rPr>
              <a:t> </a:t>
            </a:r>
            <a:r>
              <a:rPr lang="en-GB" sz="2400" b="1" dirty="0" err="1">
                <a:solidFill>
                  <a:srgbClr val="7030A0"/>
                </a:solidFill>
                <a:latin typeface="Calibri"/>
              </a:rPr>
              <a:t>Probleme</a:t>
            </a:r>
            <a:r>
              <a:rPr lang="en-GB" sz="2400" b="1" dirty="0">
                <a:solidFill>
                  <a:srgbClr val="7030A0"/>
                </a:solidFill>
                <a:latin typeface="Calibri"/>
              </a:rPr>
              <a:t> </a:t>
            </a:r>
            <a:r>
              <a:rPr lang="en-GB" sz="2400" b="1" dirty="0" err="1">
                <a:solidFill>
                  <a:srgbClr val="7030A0"/>
                </a:solidFill>
                <a:latin typeface="Calibri"/>
              </a:rPr>
              <a:t>erhöhen</a:t>
            </a:r>
            <a:r>
              <a:rPr lang="en-GB" sz="2400" b="1" dirty="0">
                <a:solidFill>
                  <a:srgbClr val="7030A0"/>
                </a:solidFill>
                <a:latin typeface="Calibri"/>
              </a:rPr>
              <a:t>.</a:t>
            </a:r>
          </a:p>
          <a:p>
            <a:pPr algn="ctr" eaLnBrk="1" hangingPunct="1">
              <a:defRPr/>
            </a:pPr>
            <a:endParaRPr lang="en-GB" sz="2400" b="1" dirty="0">
              <a:solidFill>
                <a:srgbClr val="7030A0"/>
              </a:solidFill>
              <a:latin typeface="Calibri"/>
            </a:endParaRPr>
          </a:p>
          <a:p>
            <a:pPr algn="ctr" eaLnBrk="1" hangingPunct="1">
              <a:defRPr/>
            </a:pPr>
            <a:r>
              <a:rPr lang="en-GB" sz="2400" b="1" dirty="0" err="1">
                <a:solidFill>
                  <a:srgbClr val="7030A0"/>
                </a:solidFill>
                <a:latin typeface="Calibri"/>
              </a:rPr>
              <a:t>Weitere</a:t>
            </a:r>
            <a:r>
              <a:rPr lang="en-GB" sz="2400" b="1" dirty="0">
                <a:solidFill>
                  <a:srgbClr val="7030A0"/>
                </a:solidFill>
                <a:latin typeface="Calibri"/>
              </a:rPr>
              <a:t> </a:t>
            </a:r>
            <a:r>
              <a:rPr lang="en-GB" sz="2400" b="1" dirty="0" err="1">
                <a:solidFill>
                  <a:srgbClr val="7030A0"/>
                </a:solidFill>
                <a:latin typeface="Calibri"/>
              </a:rPr>
              <a:t>Informationen</a:t>
            </a:r>
            <a:r>
              <a:rPr lang="en-GB" sz="2400" b="1" dirty="0">
                <a:solidFill>
                  <a:srgbClr val="7030A0"/>
                </a:solidFill>
                <a:latin typeface="Calibri"/>
              </a:rPr>
              <a:t> </a:t>
            </a:r>
            <a:r>
              <a:rPr lang="en-GB" sz="2400" b="1" dirty="0" err="1">
                <a:solidFill>
                  <a:srgbClr val="7030A0"/>
                </a:solidFill>
                <a:latin typeface="Calibri"/>
              </a:rPr>
              <a:t>finden</a:t>
            </a:r>
            <a:r>
              <a:rPr lang="en-GB" sz="2400" b="1" dirty="0">
                <a:solidFill>
                  <a:srgbClr val="7030A0"/>
                </a:solidFill>
                <a:latin typeface="Calibri"/>
              </a:rPr>
              <a:t> </a:t>
            </a:r>
            <a:r>
              <a:rPr lang="en-GB" sz="2400" b="1" dirty="0" err="1">
                <a:solidFill>
                  <a:srgbClr val="7030A0"/>
                </a:solidFill>
                <a:latin typeface="Calibri"/>
              </a:rPr>
              <a:t>Sie</a:t>
            </a:r>
            <a:r>
              <a:rPr lang="en-GB" sz="2400" b="1" dirty="0">
                <a:solidFill>
                  <a:srgbClr val="7030A0"/>
                </a:solidFill>
                <a:latin typeface="Calibri"/>
              </a:rPr>
              <a:t> auf </a:t>
            </a:r>
            <a:r>
              <a:rPr lang="en-GB" sz="2400" b="1" dirty="0">
                <a:solidFill>
                  <a:srgbClr val="7030A0"/>
                </a:solidFill>
              </a:rPr>
              <a:t> </a:t>
            </a:r>
            <a:r>
              <a:rPr lang="en-GB" sz="2400" b="1" dirty="0">
                <a:solidFill>
                  <a:srgbClr val="EC008C"/>
                </a:solidFill>
              </a:rPr>
              <a:t>www.imsociety.org</a:t>
            </a:r>
            <a:endParaRPr lang="en-GB" sz="2400" b="1" baseline="30000" dirty="0">
              <a:solidFill>
                <a:srgbClr val="EC008C"/>
              </a:solidFill>
            </a:endParaRPr>
          </a:p>
          <a:p>
            <a:pPr algn="ctr" eaLnBrk="1" hangingPunct="1">
              <a:defRPr/>
            </a:pPr>
            <a:endParaRPr lang="en-GB" sz="2400" b="1" baseline="30000" dirty="0">
              <a:solidFill>
                <a:srgbClr val="EC008C"/>
              </a:solidFill>
              <a:latin typeface="+mj-lt"/>
            </a:endParaRPr>
          </a:p>
        </p:txBody>
      </p:sp>
      <p:sp>
        <p:nvSpPr>
          <p:cNvPr id="2" name="Rechteck 1">
            <a:extLst>
              <a:ext uri="{FF2B5EF4-FFF2-40B4-BE49-F238E27FC236}">
                <a16:creationId xmlns:a16="http://schemas.microsoft.com/office/drawing/2014/main" id="{BEF38C42-7901-4C5B-9365-9EF0627C2ADF}"/>
              </a:ext>
            </a:extLst>
          </p:cNvPr>
          <p:cNvSpPr/>
          <p:nvPr/>
        </p:nvSpPr>
        <p:spPr>
          <a:xfrm>
            <a:off x="303213" y="115888"/>
            <a:ext cx="9906000" cy="1200150"/>
          </a:xfrm>
          <a:prstGeom prst="rect">
            <a:avLst/>
          </a:prstGeom>
        </p:spPr>
        <p:txBody>
          <a:bodyPr>
            <a:spAutoFit/>
          </a:bodyPr>
          <a:lstStyle/>
          <a:p>
            <a:pPr>
              <a:defRPr/>
            </a:pPr>
            <a:r>
              <a:rPr lang="en-GB" sz="3600" b="1" dirty="0" err="1">
                <a:solidFill>
                  <a:srgbClr val="EC008C"/>
                </a:solidFill>
                <a:effectLst>
                  <a:outerShdw blurRad="38100" dist="38100" dir="2700000" algn="tl">
                    <a:srgbClr val="000000">
                      <a:alpha val="43137"/>
                    </a:srgbClr>
                  </a:outerShdw>
                </a:effectLst>
                <a:latin typeface="Arial" charset="0"/>
              </a:rPr>
              <a:t>Bleiben</a:t>
            </a:r>
            <a:r>
              <a:rPr lang="en-GB" sz="3600" b="1" dirty="0">
                <a:solidFill>
                  <a:srgbClr val="EC008C"/>
                </a:solidFill>
                <a:effectLst>
                  <a:outerShdw blurRad="38100" dist="38100" dir="2700000" algn="tl">
                    <a:srgbClr val="000000">
                      <a:alpha val="43137"/>
                    </a:srgbClr>
                  </a:outerShdw>
                </a:effectLst>
                <a:latin typeface="Arial" charset="0"/>
              </a:rPr>
              <a:t> </a:t>
            </a:r>
            <a:r>
              <a:rPr lang="en-GB" sz="3600" b="1" dirty="0" err="1">
                <a:solidFill>
                  <a:srgbClr val="EC008C"/>
                </a:solidFill>
                <a:effectLst>
                  <a:outerShdw blurRad="38100" dist="38100" dir="2700000" algn="tl">
                    <a:srgbClr val="000000">
                      <a:alpha val="43137"/>
                    </a:srgbClr>
                  </a:outerShdw>
                </a:effectLst>
                <a:latin typeface="Arial" charset="0"/>
              </a:rPr>
              <a:t>Sie</a:t>
            </a:r>
            <a:r>
              <a:rPr lang="en-GB" sz="3600" b="1" dirty="0">
                <a:solidFill>
                  <a:srgbClr val="EC008C"/>
                </a:solidFill>
                <a:effectLst>
                  <a:outerShdw blurRad="38100" dist="38100" dir="2700000" algn="tl">
                    <a:srgbClr val="000000">
                      <a:alpha val="43137"/>
                    </a:srgbClr>
                  </a:outerShdw>
                </a:effectLst>
                <a:latin typeface="Arial" charset="0"/>
              </a:rPr>
              <a:t> fit – </a:t>
            </a:r>
            <a:r>
              <a:rPr lang="en-GB" sz="3600" b="1" dirty="0" err="1">
                <a:solidFill>
                  <a:srgbClr val="EC008C"/>
                </a:solidFill>
                <a:effectLst>
                  <a:outerShdw blurRad="38100" dist="38100" dir="2700000" algn="tl">
                    <a:srgbClr val="000000">
                      <a:alpha val="43137"/>
                    </a:srgbClr>
                  </a:outerShdw>
                </a:effectLst>
                <a:latin typeface="Arial" charset="0"/>
              </a:rPr>
              <a:t>damit</a:t>
            </a:r>
            <a:r>
              <a:rPr lang="en-GB" sz="3600" b="1" dirty="0">
                <a:solidFill>
                  <a:srgbClr val="EC008C"/>
                </a:solidFill>
                <a:effectLst>
                  <a:outerShdw blurRad="38100" dist="38100" dir="2700000" algn="tl">
                    <a:srgbClr val="000000">
                      <a:alpha val="43137"/>
                    </a:srgbClr>
                  </a:outerShdw>
                </a:effectLst>
                <a:latin typeface="Arial" charset="0"/>
              </a:rPr>
              <a:t> </a:t>
            </a:r>
            <a:r>
              <a:rPr lang="en-GB" sz="3600" b="1" dirty="0" err="1">
                <a:solidFill>
                  <a:srgbClr val="EC008C"/>
                </a:solidFill>
                <a:effectLst>
                  <a:outerShdw blurRad="38100" dist="38100" dir="2700000" algn="tl">
                    <a:srgbClr val="000000">
                      <a:alpha val="43137"/>
                    </a:srgbClr>
                  </a:outerShdw>
                </a:effectLst>
                <a:latin typeface="Arial" charset="0"/>
              </a:rPr>
              <a:t>beugen</a:t>
            </a:r>
            <a:r>
              <a:rPr lang="en-GB" sz="3600" b="1" dirty="0">
                <a:solidFill>
                  <a:srgbClr val="EC008C"/>
                </a:solidFill>
                <a:effectLst>
                  <a:outerShdw blurRad="38100" dist="38100" dir="2700000" algn="tl">
                    <a:srgbClr val="000000">
                      <a:alpha val="43137"/>
                    </a:srgbClr>
                  </a:outerShdw>
                </a:effectLst>
                <a:latin typeface="Arial" charset="0"/>
              </a:rPr>
              <a:t> </a:t>
            </a:r>
            <a:r>
              <a:rPr lang="en-GB" sz="3600" b="1" dirty="0" err="1">
                <a:solidFill>
                  <a:srgbClr val="EC008C"/>
                </a:solidFill>
                <a:effectLst>
                  <a:outerShdw blurRad="38100" dist="38100" dir="2700000" algn="tl">
                    <a:srgbClr val="000000">
                      <a:alpha val="43137"/>
                    </a:srgbClr>
                  </a:outerShdw>
                </a:effectLst>
                <a:latin typeface="Arial" charset="0"/>
              </a:rPr>
              <a:t>Sie</a:t>
            </a:r>
            <a:r>
              <a:rPr lang="en-GB" sz="3600" b="1" dirty="0">
                <a:solidFill>
                  <a:srgbClr val="EC008C"/>
                </a:solidFill>
                <a:effectLst>
                  <a:outerShdw blurRad="38100" dist="38100" dir="2700000" algn="tl">
                    <a:srgbClr val="000000">
                      <a:alpha val="43137"/>
                    </a:srgbClr>
                  </a:outerShdw>
                </a:effectLst>
                <a:latin typeface="Arial" charset="0"/>
              </a:rPr>
              <a:t> </a:t>
            </a:r>
            <a:r>
              <a:rPr lang="en-GB" sz="3600" b="1" dirty="0" err="1">
                <a:solidFill>
                  <a:srgbClr val="EC008C"/>
                </a:solidFill>
                <a:effectLst>
                  <a:outerShdw blurRad="38100" dist="38100" dir="2700000" algn="tl">
                    <a:srgbClr val="000000">
                      <a:alpha val="43137"/>
                    </a:srgbClr>
                  </a:outerShdw>
                </a:effectLst>
                <a:latin typeface="Arial" charset="0"/>
              </a:rPr>
              <a:t>Übergewicht</a:t>
            </a:r>
            <a:r>
              <a:rPr lang="en-GB" sz="3600" b="1" dirty="0">
                <a:solidFill>
                  <a:srgbClr val="EC008C"/>
                </a:solidFill>
                <a:effectLst>
                  <a:outerShdw blurRad="38100" dist="38100" dir="2700000" algn="tl">
                    <a:srgbClr val="000000">
                      <a:alpha val="43137"/>
                    </a:srgbClr>
                  </a:outerShdw>
                </a:effectLst>
                <a:latin typeface="Arial" charset="0"/>
              </a:rPr>
              <a:t> </a:t>
            </a:r>
            <a:r>
              <a:rPr lang="en-GB" sz="3600" b="1" dirty="0" err="1">
                <a:solidFill>
                  <a:srgbClr val="EC008C"/>
                </a:solidFill>
                <a:effectLst>
                  <a:outerShdw blurRad="38100" dist="38100" dir="2700000" algn="tl">
                    <a:srgbClr val="000000">
                      <a:alpha val="43137"/>
                    </a:srgbClr>
                  </a:outerShdw>
                </a:effectLst>
                <a:latin typeface="Arial" charset="0"/>
              </a:rPr>
              <a:t>nach</a:t>
            </a:r>
            <a:r>
              <a:rPr lang="en-GB" sz="3600" b="1" dirty="0">
                <a:solidFill>
                  <a:srgbClr val="EC008C"/>
                </a:solidFill>
                <a:effectLst>
                  <a:outerShdw blurRad="38100" dist="38100" dir="2700000" algn="tl">
                    <a:srgbClr val="000000">
                      <a:alpha val="43137"/>
                    </a:srgbClr>
                  </a:outerShdw>
                </a:effectLst>
                <a:latin typeface="Arial" charset="0"/>
              </a:rPr>
              <a:t> den </a:t>
            </a:r>
            <a:r>
              <a:rPr lang="en-GB" sz="3600" b="1" dirty="0" err="1">
                <a:solidFill>
                  <a:srgbClr val="EC008C"/>
                </a:solidFill>
                <a:effectLst>
                  <a:outerShdw blurRad="38100" dist="38100" dir="2700000" algn="tl">
                    <a:srgbClr val="000000">
                      <a:alpha val="43137"/>
                    </a:srgbClr>
                  </a:outerShdw>
                </a:effectLst>
                <a:latin typeface="Arial" charset="0"/>
              </a:rPr>
              <a:t>Wechseljahren</a:t>
            </a:r>
            <a:r>
              <a:rPr lang="en-GB" sz="3600" b="1" dirty="0">
                <a:solidFill>
                  <a:srgbClr val="EC008C"/>
                </a:solidFill>
                <a:effectLst>
                  <a:outerShdw blurRad="38100" dist="38100" dir="2700000" algn="tl">
                    <a:srgbClr val="000000">
                      <a:alpha val="43137"/>
                    </a:srgbClr>
                  </a:outerShdw>
                </a:effectLst>
                <a:latin typeface="Arial" charset="0"/>
              </a:rPr>
              <a:t> </a:t>
            </a:r>
            <a:r>
              <a:rPr lang="en-GB" sz="3600" b="1" dirty="0" err="1">
                <a:solidFill>
                  <a:srgbClr val="EC008C"/>
                </a:solidFill>
                <a:effectLst>
                  <a:outerShdw blurRad="38100" dist="38100" dir="2700000" algn="tl">
                    <a:srgbClr val="000000">
                      <a:alpha val="43137"/>
                    </a:srgbClr>
                  </a:outerShdw>
                </a:effectLst>
                <a:latin typeface="Arial" charset="0"/>
              </a:rPr>
              <a:t>vor</a:t>
            </a:r>
            <a:endParaRPr lang="en-GB" sz="3600" b="1" dirty="0">
              <a:solidFill>
                <a:srgbClr val="EC008C"/>
              </a:solidFill>
              <a:effectLst>
                <a:outerShdw blurRad="38100" dist="38100" dir="2700000" algn="tl">
                  <a:srgbClr val="000000">
                    <a:alpha val="43137"/>
                  </a:srgbClr>
                </a:outerShdw>
              </a:effectLst>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a:extLst>
              <a:ext uri="{FF2B5EF4-FFF2-40B4-BE49-F238E27FC236}">
                <a16:creationId xmlns:a16="http://schemas.microsoft.com/office/drawing/2014/main" id="{D17BC12B-B323-454F-A8D8-FE67A21EBC2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62AF6975-4E2A-4074-AAF6-CF55FC99A020}"/>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4100" name="Subtitle 2">
            <a:extLst>
              <a:ext uri="{FF2B5EF4-FFF2-40B4-BE49-F238E27FC236}">
                <a16:creationId xmlns:a16="http://schemas.microsoft.com/office/drawing/2014/main" id="{E35DC768-A29D-4658-B33E-F6492F2A7C97}"/>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800" b="1" baseline="30000">
                <a:solidFill>
                  <a:schemeClr val="bg1"/>
                </a:solidFill>
              </a:rPr>
              <a:t>2</a:t>
            </a:r>
            <a:endParaRPr lang="en-GB" altLang="en-US" sz="1800" b="1">
              <a:solidFill>
                <a:schemeClr val="bg1"/>
              </a:solidFill>
            </a:endParaRPr>
          </a:p>
        </p:txBody>
      </p:sp>
      <p:pic>
        <p:nvPicPr>
          <p:cNvPr id="10" name="Picture 9">
            <a:extLst>
              <a:ext uri="{FF2B5EF4-FFF2-40B4-BE49-F238E27FC236}">
                <a16:creationId xmlns:a16="http://schemas.microsoft.com/office/drawing/2014/main" id="{DA0646FC-1EC9-4DD1-A32D-ABD531A45E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7376" y="18864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2" name="TextBox 11">
            <a:extLst>
              <a:ext uri="{FF2B5EF4-FFF2-40B4-BE49-F238E27FC236}">
                <a16:creationId xmlns:a16="http://schemas.microsoft.com/office/drawing/2014/main" id="{FD1384A3-BD55-4753-9205-E1F4D6FED21C}"/>
              </a:ext>
            </a:extLst>
          </p:cNvPr>
          <p:cNvSpPr txBox="1"/>
          <p:nvPr/>
        </p:nvSpPr>
        <p:spPr>
          <a:xfrm>
            <a:off x="488950" y="479425"/>
            <a:ext cx="7488238" cy="5054600"/>
          </a:xfrm>
          <a:prstGeom prst="rect">
            <a:avLst/>
          </a:prstGeom>
          <a:noFill/>
        </p:spPr>
        <p:txBody>
          <a:bodyPr>
            <a:spAutoFit/>
          </a:bodyPr>
          <a:lstStyle/>
          <a:p>
            <a:pPr algn="just">
              <a:spcAft>
                <a:spcPts val="0"/>
              </a:spcAft>
              <a:defRPr/>
            </a:pPr>
            <a:r>
              <a:rPr lang="en-GB" sz="2000" b="1" dirty="0" err="1">
                <a:solidFill>
                  <a:srgbClr val="EC008C"/>
                </a:solidFill>
                <a:latin typeface="Calibri"/>
                <a:ea typeface="Times New Roman"/>
              </a:rPr>
              <a:t>Fettleibigkeit</a:t>
            </a:r>
            <a:r>
              <a:rPr lang="en-GB" sz="2000" b="1" dirty="0">
                <a:solidFill>
                  <a:srgbClr val="EC008C"/>
                </a:solidFill>
                <a:latin typeface="Calibri"/>
                <a:ea typeface="Times New Roman"/>
              </a:rPr>
              <a:t> </a:t>
            </a:r>
            <a:r>
              <a:rPr lang="en-GB" sz="2000" b="1" dirty="0" err="1">
                <a:solidFill>
                  <a:srgbClr val="EC008C"/>
                </a:solidFill>
                <a:latin typeface="Calibri"/>
                <a:ea typeface="Times New Roman"/>
              </a:rPr>
              <a:t>ist</a:t>
            </a:r>
            <a:r>
              <a:rPr lang="en-GB" sz="2000" b="1" dirty="0">
                <a:solidFill>
                  <a:srgbClr val="EC008C"/>
                </a:solidFill>
                <a:latin typeface="Calibri"/>
                <a:ea typeface="Times New Roman"/>
              </a:rPr>
              <a:t> auf </a:t>
            </a:r>
            <a:r>
              <a:rPr lang="en-GB" sz="2000" b="1" dirty="0" err="1">
                <a:solidFill>
                  <a:srgbClr val="EC008C"/>
                </a:solidFill>
                <a:latin typeface="Calibri"/>
                <a:ea typeface="Times New Roman"/>
              </a:rPr>
              <a:t>dem</a:t>
            </a:r>
            <a:r>
              <a:rPr lang="en-GB" sz="2000" b="1" dirty="0">
                <a:solidFill>
                  <a:srgbClr val="EC008C"/>
                </a:solidFill>
                <a:latin typeface="Calibri"/>
                <a:ea typeface="Times New Roman"/>
              </a:rPr>
              <a:t> </a:t>
            </a:r>
            <a:r>
              <a:rPr lang="en-GB" sz="2000" b="1" dirty="0" err="1">
                <a:solidFill>
                  <a:srgbClr val="EC008C"/>
                </a:solidFill>
                <a:latin typeface="Calibri"/>
                <a:ea typeface="Times New Roman"/>
              </a:rPr>
              <a:t>Vormarsch</a:t>
            </a:r>
            <a:r>
              <a:rPr lang="en-GB" sz="2000" b="1" dirty="0">
                <a:solidFill>
                  <a:srgbClr val="EC008C"/>
                </a:solidFill>
                <a:latin typeface="Calibri"/>
                <a:ea typeface="Times New Roman"/>
              </a:rPr>
              <a:t>. </a:t>
            </a:r>
            <a:r>
              <a:rPr lang="en-GB" sz="2000" b="1" dirty="0" err="1">
                <a:solidFill>
                  <a:srgbClr val="EC008C"/>
                </a:solidFill>
                <a:latin typeface="Calibri"/>
                <a:ea typeface="Times New Roman"/>
              </a:rPr>
              <a:t>Dabei</a:t>
            </a:r>
            <a:r>
              <a:rPr lang="en-GB" sz="2000" b="1" dirty="0">
                <a:solidFill>
                  <a:srgbClr val="EC008C"/>
                </a:solidFill>
                <a:latin typeface="Calibri"/>
                <a:ea typeface="Times New Roman"/>
              </a:rPr>
              <a:t> </a:t>
            </a:r>
            <a:r>
              <a:rPr lang="en-GB" sz="2000" b="1" dirty="0" err="1">
                <a:solidFill>
                  <a:srgbClr val="EC008C"/>
                </a:solidFill>
                <a:latin typeface="Calibri"/>
                <a:ea typeface="Times New Roman"/>
              </a:rPr>
              <a:t>sind</a:t>
            </a:r>
            <a:r>
              <a:rPr lang="en-GB" sz="2000" b="1" dirty="0">
                <a:solidFill>
                  <a:srgbClr val="EC008C"/>
                </a:solidFill>
                <a:latin typeface="Calibri"/>
                <a:ea typeface="Times New Roman"/>
              </a:rPr>
              <a:t> Frauen in der </a:t>
            </a:r>
            <a:r>
              <a:rPr lang="en-GB" sz="2000" b="1" dirty="0" err="1">
                <a:solidFill>
                  <a:srgbClr val="EC008C"/>
                </a:solidFill>
                <a:latin typeface="Calibri"/>
                <a:ea typeface="Times New Roman"/>
              </a:rPr>
              <a:t>Lebensmitte</a:t>
            </a:r>
            <a:r>
              <a:rPr lang="en-GB" sz="2000" b="1" dirty="0">
                <a:solidFill>
                  <a:srgbClr val="EC008C"/>
                </a:solidFill>
                <a:latin typeface="Calibri"/>
                <a:ea typeface="Times New Roman"/>
              </a:rPr>
              <a:t> </a:t>
            </a:r>
            <a:r>
              <a:rPr lang="en-GB" sz="2000" b="1" dirty="0" err="1">
                <a:solidFill>
                  <a:srgbClr val="EC008C"/>
                </a:solidFill>
                <a:latin typeface="Calibri"/>
                <a:ea typeface="Times New Roman"/>
              </a:rPr>
              <a:t>stärker</a:t>
            </a:r>
            <a:r>
              <a:rPr lang="en-GB" sz="2000" b="1" dirty="0">
                <a:solidFill>
                  <a:srgbClr val="EC008C"/>
                </a:solidFill>
                <a:latin typeface="Calibri"/>
                <a:ea typeface="Times New Roman"/>
              </a:rPr>
              <a:t> </a:t>
            </a:r>
            <a:r>
              <a:rPr lang="en-GB" sz="2000" b="1" dirty="0" err="1">
                <a:solidFill>
                  <a:srgbClr val="EC008C"/>
                </a:solidFill>
                <a:latin typeface="Calibri"/>
                <a:ea typeface="Times New Roman"/>
              </a:rPr>
              <a:t>gefährdet</a:t>
            </a:r>
            <a:r>
              <a:rPr lang="en-GB" sz="2000" b="1" dirty="0">
                <a:solidFill>
                  <a:srgbClr val="EC008C"/>
                </a:solidFill>
                <a:latin typeface="Calibri"/>
                <a:ea typeface="Times New Roman"/>
              </a:rPr>
              <a:t>. </a:t>
            </a:r>
            <a:r>
              <a:rPr lang="en-GB" sz="2000" b="1" dirty="0" err="1">
                <a:solidFill>
                  <a:srgbClr val="EC008C"/>
                </a:solidFill>
                <a:latin typeface="Calibri"/>
                <a:ea typeface="Times New Roman"/>
              </a:rPr>
              <a:t>Ein</a:t>
            </a:r>
            <a:r>
              <a:rPr lang="en-GB" sz="2000" b="1" dirty="0">
                <a:solidFill>
                  <a:srgbClr val="EC008C"/>
                </a:solidFill>
                <a:latin typeface="Calibri"/>
                <a:ea typeface="Times New Roman"/>
              </a:rPr>
              <a:t> </a:t>
            </a:r>
            <a:r>
              <a:rPr lang="en-GB" sz="2000" b="1" dirty="0" err="1">
                <a:solidFill>
                  <a:srgbClr val="EC008C"/>
                </a:solidFill>
                <a:latin typeface="Calibri"/>
                <a:ea typeface="Times New Roman"/>
              </a:rPr>
              <a:t>besseres</a:t>
            </a:r>
            <a:r>
              <a:rPr lang="en-GB" sz="2000" b="1" dirty="0">
                <a:solidFill>
                  <a:srgbClr val="EC008C"/>
                </a:solidFill>
                <a:latin typeface="Calibri"/>
                <a:ea typeface="Times New Roman"/>
              </a:rPr>
              <a:t> </a:t>
            </a:r>
            <a:r>
              <a:rPr lang="en-GB" sz="2000" b="1" dirty="0" err="1">
                <a:solidFill>
                  <a:srgbClr val="EC008C"/>
                </a:solidFill>
                <a:latin typeface="Calibri"/>
                <a:ea typeface="Times New Roman"/>
              </a:rPr>
              <a:t>Verständnis</a:t>
            </a:r>
            <a:r>
              <a:rPr lang="en-GB" sz="2000" b="1" dirty="0">
                <a:solidFill>
                  <a:srgbClr val="EC008C"/>
                </a:solidFill>
                <a:latin typeface="Calibri"/>
                <a:ea typeface="Times New Roman"/>
              </a:rPr>
              <a:t> der </a:t>
            </a:r>
            <a:r>
              <a:rPr lang="en-GB" sz="2000" b="1" dirty="0" err="1">
                <a:solidFill>
                  <a:srgbClr val="EC008C"/>
                </a:solidFill>
                <a:latin typeface="Calibri"/>
                <a:ea typeface="Times New Roman"/>
              </a:rPr>
              <a:t>Zusammenhänge</a:t>
            </a:r>
            <a:r>
              <a:rPr lang="en-GB" sz="2000" b="1" dirty="0">
                <a:solidFill>
                  <a:srgbClr val="EC008C"/>
                </a:solidFill>
                <a:latin typeface="Calibri"/>
                <a:ea typeface="Times New Roman"/>
              </a:rPr>
              <a:t> </a:t>
            </a:r>
            <a:r>
              <a:rPr lang="en-GB" sz="2000" b="1" dirty="0" err="1">
                <a:solidFill>
                  <a:srgbClr val="EC008C"/>
                </a:solidFill>
                <a:latin typeface="Calibri"/>
                <a:ea typeface="Times New Roman"/>
              </a:rPr>
              <a:t>zwischen</a:t>
            </a:r>
            <a:r>
              <a:rPr lang="en-GB" sz="2000" b="1" dirty="0">
                <a:solidFill>
                  <a:srgbClr val="EC008C"/>
                </a:solidFill>
                <a:latin typeface="Calibri"/>
                <a:ea typeface="Times New Roman"/>
              </a:rPr>
              <a:t> </a:t>
            </a:r>
            <a:r>
              <a:rPr lang="en-GB" sz="2000" b="1" dirty="0" err="1">
                <a:solidFill>
                  <a:srgbClr val="EC008C"/>
                </a:solidFill>
                <a:latin typeface="Calibri"/>
                <a:ea typeface="Times New Roman"/>
              </a:rPr>
              <a:t>Gewichtszunahme</a:t>
            </a:r>
            <a:r>
              <a:rPr lang="en-GB" sz="2000" b="1" dirty="0">
                <a:solidFill>
                  <a:srgbClr val="EC008C"/>
                </a:solidFill>
                <a:latin typeface="Calibri"/>
                <a:ea typeface="Times New Roman"/>
              </a:rPr>
              <a:t>, </a:t>
            </a:r>
            <a:r>
              <a:rPr lang="en-GB" sz="2000" b="1" dirty="0" err="1">
                <a:solidFill>
                  <a:srgbClr val="EC008C"/>
                </a:solidFill>
                <a:latin typeface="Calibri"/>
                <a:ea typeface="Times New Roman"/>
              </a:rPr>
              <a:t>Körperfett</a:t>
            </a:r>
            <a:r>
              <a:rPr lang="en-GB" sz="2000" b="1" dirty="0">
                <a:solidFill>
                  <a:srgbClr val="EC008C"/>
                </a:solidFill>
                <a:latin typeface="Calibri"/>
                <a:ea typeface="Times New Roman"/>
              </a:rPr>
              <a:t> und Menopause </a:t>
            </a:r>
            <a:r>
              <a:rPr lang="en-GB" sz="2000" b="1" dirty="0" err="1">
                <a:solidFill>
                  <a:srgbClr val="EC008C"/>
                </a:solidFill>
                <a:latin typeface="Calibri"/>
                <a:ea typeface="Times New Roman"/>
              </a:rPr>
              <a:t>kann</a:t>
            </a:r>
            <a:r>
              <a:rPr lang="en-GB" sz="2000" b="1" dirty="0">
                <a:solidFill>
                  <a:srgbClr val="EC008C"/>
                </a:solidFill>
                <a:latin typeface="Calibri"/>
                <a:ea typeface="Times New Roman"/>
              </a:rPr>
              <a:t> </a:t>
            </a:r>
            <a:r>
              <a:rPr lang="en-GB" sz="2000" b="1" dirty="0" err="1">
                <a:solidFill>
                  <a:srgbClr val="EC008C"/>
                </a:solidFill>
                <a:latin typeface="Calibri"/>
                <a:ea typeface="Times New Roman"/>
              </a:rPr>
              <a:t>helfen</a:t>
            </a:r>
            <a:r>
              <a:rPr lang="en-GB" sz="2000" b="1" dirty="0">
                <a:solidFill>
                  <a:srgbClr val="EC008C"/>
                </a:solidFill>
                <a:latin typeface="Calibri"/>
                <a:ea typeface="Times New Roman"/>
              </a:rPr>
              <a:t>,  </a:t>
            </a:r>
            <a:r>
              <a:rPr lang="en-GB" sz="2000" b="1" dirty="0" err="1">
                <a:solidFill>
                  <a:srgbClr val="EC008C"/>
                </a:solidFill>
                <a:latin typeface="Calibri"/>
                <a:ea typeface="Times New Roman"/>
              </a:rPr>
              <a:t>Lebensführung</a:t>
            </a:r>
            <a:r>
              <a:rPr lang="en-GB" sz="2000" b="1" dirty="0">
                <a:solidFill>
                  <a:srgbClr val="EC008C"/>
                </a:solidFill>
                <a:latin typeface="Calibri"/>
                <a:ea typeface="Times New Roman"/>
              </a:rPr>
              <a:t> und </a:t>
            </a:r>
            <a:r>
              <a:rPr lang="en-GB" sz="2000" b="1" dirty="0" err="1">
                <a:solidFill>
                  <a:srgbClr val="EC008C"/>
                </a:solidFill>
                <a:latin typeface="Calibri"/>
                <a:ea typeface="Times New Roman"/>
              </a:rPr>
              <a:t>Lebensqualität</a:t>
            </a:r>
            <a:r>
              <a:rPr lang="en-GB" sz="2000" b="1" dirty="0">
                <a:solidFill>
                  <a:srgbClr val="EC008C"/>
                </a:solidFill>
                <a:latin typeface="Calibri"/>
                <a:ea typeface="Times New Roman"/>
              </a:rPr>
              <a:t> </a:t>
            </a:r>
            <a:r>
              <a:rPr lang="en-GB" sz="2000" b="1" dirty="0" err="1">
                <a:solidFill>
                  <a:srgbClr val="EC008C"/>
                </a:solidFill>
                <a:latin typeface="Calibri"/>
                <a:ea typeface="Times New Roman"/>
              </a:rPr>
              <a:t>zu</a:t>
            </a:r>
            <a:r>
              <a:rPr lang="en-GB" sz="2000" b="1" dirty="0">
                <a:solidFill>
                  <a:srgbClr val="EC008C"/>
                </a:solidFill>
                <a:latin typeface="Calibri"/>
                <a:ea typeface="Times New Roman"/>
              </a:rPr>
              <a:t> </a:t>
            </a:r>
            <a:r>
              <a:rPr lang="en-GB" sz="2000" b="1" dirty="0" err="1">
                <a:solidFill>
                  <a:srgbClr val="EC008C"/>
                </a:solidFill>
                <a:latin typeface="Calibri"/>
                <a:ea typeface="Times New Roman"/>
              </a:rPr>
              <a:t>verbessern</a:t>
            </a:r>
            <a:r>
              <a:rPr lang="en-GB" sz="2000" b="1" dirty="0">
                <a:solidFill>
                  <a:srgbClr val="EC008C"/>
                </a:solidFill>
                <a:latin typeface="Calibri"/>
                <a:ea typeface="Times New Roman"/>
              </a:rPr>
              <a:t>.</a:t>
            </a:r>
            <a:endParaRPr lang="en-GB" sz="2000" dirty="0">
              <a:solidFill>
                <a:srgbClr val="EC008C"/>
              </a:solidFill>
              <a:latin typeface="Times New Roman"/>
              <a:ea typeface="Times New Roman"/>
            </a:endParaRPr>
          </a:p>
          <a:p>
            <a:pPr algn="just">
              <a:spcAft>
                <a:spcPts val="0"/>
              </a:spcAft>
              <a:defRPr/>
            </a:pPr>
            <a:r>
              <a:rPr lang="en-GB" sz="1200" b="1" dirty="0">
                <a:solidFill>
                  <a:srgbClr val="FF0000"/>
                </a:solidFill>
                <a:latin typeface="Calibri"/>
                <a:ea typeface="Times New Roman"/>
                <a:cs typeface="Times New Roman"/>
              </a:rPr>
              <a:t> </a:t>
            </a:r>
            <a:endParaRPr lang="en-GB" sz="1200" b="1" dirty="0">
              <a:solidFill>
                <a:srgbClr val="009999"/>
              </a:solidFill>
              <a:latin typeface="Arial"/>
              <a:ea typeface="Times New Roman"/>
              <a:cs typeface="Times New Roman"/>
            </a:endParaRPr>
          </a:p>
          <a:p>
            <a:pPr algn="just">
              <a:spcAft>
                <a:spcPts val="0"/>
              </a:spcAft>
              <a:defRPr/>
            </a:pPr>
            <a:r>
              <a:rPr lang="de-CH" sz="1600" b="1" dirty="0">
                <a:solidFill>
                  <a:srgbClr val="7030A0"/>
                </a:solidFill>
                <a:latin typeface="Calibri"/>
                <a:ea typeface="Times New Roman"/>
                <a:cs typeface="Times New Roman"/>
              </a:rPr>
              <a:t>Was ist die Menopause?</a:t>
            </a:r>
            <a:r>
              <a:rPr lang="x-none" sz="1600" b="1">
                <a:solidFill>
                  <a:srgbClr val="7030A0"/>
                </a:solidFill>
                <a:latin typeface="Calibri"/>
                <a:ea typeface="Times New Roman"/>
                <a:cs typeface="Times New Roman"/>
              </a:rPr>
              <a:t> </a:t>
            </a:r>
            <a:endParaRPr lang="de-CH" sz="1600" b="1" dirty="0">
              <a:solidFill>
                <a:srgbClr val="7030A0"/>
              </a:solidFill>
              <a:latin typeface="Calibri"/>
              <a:ea typeface="Times New Roman"/>
              <a:cs typeface="Times New Roman"/>
            </a:endParaRPr>
          </a:p>
          <a:p>
            <a:pPr algn="just">
              <a:spcAft>
                <a:spcPts val="0"/>
              </a:spcAft>
              <a:defRPr/>
            </a:pPr>
            <a:r>
              <a:rPr lang="de-CH" sz="1200" dirty="0">
                <a:solidFill>
                  <a:srgbClr val="002060"/>
                </a:solidFill>
                <a:latin typeface="Calibri"/>
                <a:ea typeface="Calibri"/>
                <a:cs typeface="Times New Roman"/>
              </a:rPr>
              <a:t>Die </a:t>
            </a:r>
            <a:r>
              <a:rPr lang="x-none" sz="1200">
                <a:solidFill>
                  <a:srgbClr val="002060"/>
                </a:solidFill>
                <a:latin typeface="Calibri"/>
                <a:ea typeface="Calibri"/>
                <a:cs typeface="Times New Roman"/>
              </a:rPr>
              <a:t>Menopause </a:t>
            </a:r>
            <a:r>
              <a:rPr lang="de-CH" sz="1200" dirty="0">
                <a:solidFill>
                  <a:srgbClr val="002060"/>
                </a:solidFill>
                <a:latin typeface="Calibri"/>
                <a:ea typeface="Calibri"/>
                <a:cs typeface="Times New Roman"/>
              </a:rPr>
              <a:t>ist keine Krankheit, sondern eine natürliche Übergangzeit im Leben der Frau, begründet in der nachlassenden Produktion von Geschlechtshormonen – Östrogen, Progesteron (Gelkörperhormon) und Testosteron im Eierstock. Diese Hormonveränderungen wirken sich auf die Gesundheit der Frau aus. Die Menopause wird manchmal «Wechsel» genannt, weil sie das Ende der Fortpflanzungsfähigkeit bezeichnet. Der Begriff «Menopause» bezieht sich auf die endgültig letzte Menstruationsblutung </a:t>
            </a:r>
            <a:r>
              <a:rPr lang="en-GB" sz="1200" dirty="0">
                <a:solidFill>
                  <a:srgbClr val="002060"/>
                </a:solidFill>
                <a:latin typeface="Calibri"/>
                <a:ea typeface="Calibri"/>
                <a:cs typeface="Times New Roman"/>
              </a:rPr>
              <a:t>. Die </a:t>
            </a:r>
            <a:r>
              <a:rPr lang="en-GB" sz="1200" dirty="0" err="1">
                <a:solidFill>
                  <a:srgbClr val="002060"/>
                </a:solidFill>
                <a:latin typeface="Calibri"/>
                <a:ea typeface="Calibri"/>
                <a:cs typeface="Times New Roman"/>
              </a:rPr>
              <a:t>meisten</a:t>
            </a:r>
            <a:r>
              <a:rPr lang="en-GB" sz="1200" dirty="0">
                <a:solidFill>
                  <a:srgbClr val="002060"/>
                </a:solidFill>
                <a:latin typeface="Calibri"/>
                <a:ea typeface="Calibri"/>
                <a:cs typeface="Times New Roman"/>
              </a:rPr>
              <a:t> Frauen </a:t>
            </a:r>
            <a:r>
              <a:rPr lang="en-GB" sz="1200" dirty="0" err="1">
                <a:solidFill>
                  <a:srgbClr val="002060"/>
                </a:solidFill>
                <a:latin typeface="Calibri"/>
                <a:ea typeface="Calibri"/>
                <a:cs typeface="Times New Roman"/>
              </a:rPr>
              <a:t>erleben</a:t>
            </a:r>
            <a:r>
              <a:rPr lang="en-GB" sz="1200" dirty="0">
                <a:solidFill>
                  <a:srgbClr val="002060"/>
                </a:solidFill>
                <a:latin typeface="Calibri"/>
                <a:ea typeface="Calibri"/>
                <a:cs typeface="Times New Roman"/>
              </a:rPr>
              <a:t> das </a:t>
            </a:r>
            <a:r>
              <a:rPr lang="en-GB" sz="1200" dirty="0" err="1">
                <a:solidFill>
                  <a:srgbClr val="002060"/>
                </a:solidFill>
                <a:latin typeface="Calibri"/>
                <a:ea typeface="Calibri"/>
                <a:cs typeface="Times New Roman"/>
              </a:rPr>
              <a:t>natürliche</a:t>
            </a:r>
            <a:r>
              <a:rPr lang="en-GB" sz="1200" dirty="0">
                <a:solidFill>
                  <a:srgbClr val="002060"/>
                </a:solidFill>
                <a:latin typeface="Calibri"/>
                <a:ea typeface="Calibri"/>
                <a:cs typeface="Times New Roman"/>
              </a:rPr>
              <a:t> </a:t>
            </a:r>
            <a:r>
              <a:rPr lang="en-GB" sz="1200" dirty="0" err="1">
                <a:solidFill>
                  <a:srgbClr val="002060"/>
                </a:solidFill>
                <a:latin typeface="Calibri"/>
                <a:ea typeface="Calibri"/>
                <a:cs typeface="Times New Roman"/>
              </a:rPr>
              <a:t>Eintreten</a:t>
            </a:r>
            <a:r>
              <a:rPr lang="en-GB" sz="1200" dirty="0">
                <a:solidFill>
                  <a:srgbClr val="002060"/>
                </a:solidFill>
                <a:latin typeface="Calibri"/>
                <a:ea typeface="Calibri"/>
                <a:cs typeface="Times New Roman"/>
              </a:rPr>
              <a:t> der  Menopause </a:t>
            </a:r>
            <a:r>
              <a:rPr lang="en-GB" sz="1200" dirty="0" err="1">
                <a:solidFill>
                  <a:srgbClr val="002060"/>
                </a:solidFill>
                <a:latin typeface="Calibri"/>
                <a:ea typeface="Calibri"/>
                <a:cs typeface="Times New Roman"/>
              </a:rPr>
              <a:t>zwischen</a:t>
            </a:r>
            <a:r>
              <a:rPr lang="en-GB" sz="1200" dirty="0">
                <a:solidFill>
                  <a:srgbClr val="002060"/>
                </a:solidFill>
                <a:latin typeface="Calibri"/>
                <a:ea typeface="Calibri"/>
                <a:cs typeface="Times New Roman"/>
              </a:rPr>
              <a:t> 45 und 55 </a:t>
            </a:r>
            <a:r>
              <a:rPr lang="en-GB" sz="1200" dirty="0" err="1">
                <a:solidFill>
                  <a:srgbClr val="002060"/>
                </a:solidFill>
                <a:latin typeface="Calibri"/>
                <a:ea typeface="Calibri"/>
                <a:cs typeface="Times New Roman"/>
              </a:rPr>
              <a:t>Jahren</a:t>
            </a:r>
            <a:r>
              <a:rPr lang="en-GB" sz="1200" dirty="0">
                <a:solidFill>
                  <a:srgbClr val="002060"/>
                </a:solidFill>
                <a:latin typeface="Calibri"/>
                <a:ea typeface="Calibri"/>
                <a:cs typeface="Times New Roman"/>
              </a:rPr>
              <a:t>, der </a:t>
            </a:r>
            <a:r>
              <a:rPr lang="en-GB" sz="1200" dirty="0" err="1">
                <a:solidFill>
                  <a:srgbClr val="002060"/>
                </a:solidFill>
                <a:latin typeface="Calibri"/>
                <a:ea typeface="Calibri"/>
                <a:cs typeface="Times New Roman"/>
              </a:rPr>
              <a:t>Durchschnitt</a:t>
            </a:r>
            <a:r>
              <a:rPr lang="en-GB" sz="1200" dirty="0">
                <a:solidFill>
                  <a:srgbClr val="002060"/>
                </a:solidFill>
                <a:latin typeface="Calibri"/>
                <a:ea typeface="Calibri"/>
                <a:cs typeface="Times New Roman"/>
              </a:rPr>
              <a:t> </a:t>
            </a:r>
            <a:r>
              <a:rPr lang="en-GB" sz="1200" dirty="0" err="1">
                <a:solidFill>
                  <a:srgbClr val="002060"/>
                </a:solidFill>
                <a:latin typeface="Calibri"/>
                <a:ea typeface="Calibri"/>
                <a:cs typeface="Times New Roman"/>
              </a:rPr>
              <a:t>liegt</a:t>
            </a:r>
            <a:r>
              <a:rPr lang="en-GB" sz="1200" dirty="0">
                <a:solidFill>
                  <a:srgbClr val="002060"/>
                </a:solidFill>
                <a:latin typeface="Calibri"/>
                <a:ea typeface="Calibri"/>
                <a:cs typeface="Times New Roman"/>
              </a:rPr>
              <a:t> </a:t>
            </a:r>
            <a:r>
              <a:rPr lang="en-GB" sz="1200" dirty="0" err="1">
                <a:solidFill>
                  <a:srgbClr val="002060"/>
                </a:solidFill>
                <a:latin typeface="Calibri"/>
                <a:ea typeface="Calibri"/>
                <a:cs typeface="Times New Roman"/>
              </a:rPr>
              <a:t>bei</a:t>
            </a:r>
            <a:r>
              <a:rPr lang="en-GB" sz="1200" dirty="0">
                <a:solidFill>
                  <a:srgbClr val="002060"/>
                </a:solidFill>
                <a:latin typeface="Calibri"/>
                <a:ea typeface="Calibri"/>
                <a:cs typeface="Times New Roman"/>
              </a:rPr>
              <a:t> 51 </a:t>
            </a:r>
            <a:r>
              <a:rPr lang="en-GB" sz="1200" dirty="0" err="1">
                <a:solidFill>
                  <a:srgbClr val="002060"/>
                </a:solidFill>
                <a:latin typeface="Calibri"/>
                <a:ea typeface="Calibri"/>
                <a:cs typeface="Times New Roman"/>
              </a:rPr>
              <a:t>Jahren</a:t>
            </a:r>
            <a:r>
              <a:rPr lang="en-GB" sz="1200" dirty="0">
                <a:solidFill>
                  <a:srgbClr val="002060"/>
                </a:solidFill>
                <a:latin typeface="Calibri"/>
                <a:ea typeface="Calibri"/>
                <a:cs typeface="Times New Roman"/>
              </a:rPr>
              <a:t>.</a:t>
            </a:r>
            <a:r>
              <a:rPr lang="x-none" sz="1200" baseline="30000">
                <a:solidFill>
                  <a:srgbClr val="002060"/>
                </a:solidFill>
                <a:latin typeface="Calibri"/>
                <a:ea typeface="Calibri"/>
                <a:cs typeface="Times New Roman"/>
              </a:rPr>
              <a:t> [</a:t>
            </a:r>
            <a:r>
              <a:rPr lang="en-GB" sz="1200" baseline="30000" dirty="0">
                <a:solidFill>
                  <a:srgbClr val="002060"/>
                </a:solidFill>
                <a:latin typeface="Calibri"/>
                <a:ea typeface="Calibri"/>
                <a:cs typeface="Times New Roman"/>
              </a:rPr>
              <a:t>1</a:t>
            </a:r>
            <a:r>
              <a:rPr lang="x-none" sz="1200" baseline="30000">
                <a:solidFill>
                  <a:srgbClr val="002060"/>
                </a:solidFill>
                <a:latin typeface="Calibri"/>
                <a:ea typeface="Calibri"/>
                <a:cs typeface="Times New Roman"/>
              </a:rPr>
              <a:t>.]</a:t>
            </a:r>
            <a:endParaRPr lang="en-GB" sz="1200" dirty="0">
              <a:solidFill>
                <a:srgbClr val="002060"/>
              </a:solidFill>
              <a:latin typeface="Consolas"/>
              <a:ea typeface="Calibri"/>
              <a:cs typeface="Times New Roman"/>
            </a:endParaRPr>
          </a:p>
          <a:p>
            <a:pPr algn="just">
              <a:spcAft>
                <a:spcPts val="0"/>
              </a:spcAft>
              <a:defRPr/>
            </a:pPr>
            <a:r>
              <a:rPr lang="x-none" sz="1200" b="1">
                <a:solidFill>
                  <a:srgbClr val="009999"/>
                </a:solidFill>
                <a:latin typeface="Calibri"/>
                <a:ea typeface="Times New Roman"/>
                <a:cs typeface="Times New Roman"/>
              </a:rPr>
              <a:t> </a:t>
            </a:r>
            <a:endParaRPr lang="en-GB" sz="1200" b="1" dirty="0">
              <a:solidFill>
                <a:srgbClr val="009999"/>
              </a:solidFill>
              <a:latin typeface="Arial"/>
              <a:ea typeface="Times New Roman"/>
              <a:cs typeface="Times New Roman"/>
            </a:endParaRPr>
          </a:p>
          <a:p>
            <a:pPr algn="just">
              <a:spcAft>
                <a:spcPts val="0"/>
              </a:spcAft>
              <a:defRPr/>
            </a:pPr>
            <a:r>
              <a:rPr lang="de-CH" sz="1600" b="1" dirty="0">
                <a:solidFill>
                  <a:srgbClr val="7030A0"/>
                </a:solidFill>
                <a:latin typeface="Calibri"/>
                <a:ea typeface="Times New Roman"/>
                <a:cs typeface="Times New Roman"/>
              </a:rPr>
              <a:t>Symptome der Menopause</a:t>
            </a:r>
            <a:endParaRPr lang="en-GB" sz="1600" b="1" dirty="0">
              <a:solidFill>
                <a:srgbClr val="7030A0"/>
              </a:solidFill>
              <a:latin typeface="Arial"/>
              <a:ea typeface="Times New Roman"/>
              <a:cs typeface="Times New Roman"/>
            </a:endParaRPr>
          </a:p>
          <a:p>
            <a:pPr algn="just">
              <a:spcAft>
                <a:spcPts val="0"/>
              </a:spcAft>
              <a:defRPr/>
            </a:pPr>
            <a:r>
              <a:rPr lang="en-GB" sz="1200" dirty="0">
                <a:solidFill>
                  <a:srgbClr val="002060"/>
                </a:solidFill>
                <a:latin typeface="Calibri"/>
                <a:ea typeface="Times New Roman"/>
              </a:rPr>
              <a:t>Am </a:t>
            </a:r>
            <a:r>
              <a:rPr lang="en-GB" sz="1200" dirty="0" err="1">
                <a:solidFill>
                  <a:srgbClr val="002060"/>
                </a:solidFill>
                <a:latin typeface="Calibri"/>
                <a:ea typeface="Times New Roman"/>
              </a:rPr>
              <a:t>häufigsten</a:t>
            </a:r>
            <a:r>
              <a:rPr lang="en-GB" sz="1200" dirty="0">
                <a:solidFill>
                  <a:srgbClr val="002060"/>
                </a:solidFill>
                <a:latin typeface="Calibri"/>
                <a:ea typeface="Times New Roman"/>
              </a:rPr>
              <a:t> </a:t>
            </a:r>
            <a:r>
              <a:rPr lang="en-GB" sz="1200" dirty="0" err="1">
                <a:solidFill>
                  <a:srgbClr val="002060"/>
                </a:solidFill>
                <a:latin typeface="Calibri"/>
                <a:ea typeface="Times New Roman"/>
              </a:rPr>
              <a:t>berichten</a:t>
            </a:r>
            <a:r>
              <a:rPr lang="en-GB" sz="1200" dirty="0">
                <a:solidFill>
                  <a:srgbClr val="002060"/>
                </a:solidFill>
                <a:latin typeface="Calibri"/>
                <a:ea typeface="Times New Roman"/>
              </a:rPr>
              <a:t> Frauen in den </a:t>
            </a:r>
            <a:r>
              <a:rPr lang="en-GB" sz="1200" dirty="0" err="1">
                <a:solidFill>
                  <a:srgbClr val="002060"/>
                </a:solidFill>
                <a:latin typeface="Calibri"/>
                <a:ea typeface="Times New Roman"/>
              </a:rPr>
              <a:t>Wechseljahren</a:t>
            </a:r>
            <a:r>
              <a:rPr lang="en-GB" sz="1200" dirty="0">
                <a:solidFill>
                  <a:srgbClr val="002060"/>
                </a:solidFill>
                <a:latin typeface="Calibri"/>
                <a:ea typeface="Times New Roman"/>
              </a:rPr>
              <a:t> von </a:t>
            </a:r>
            <a:r>
              <a:rPr lang="en-GB" sz="1200" dirty="0" err="1">
                <a:solidFill>
                  <a:srgbClr val="002060"/>
                </a:solidFill>
                <a:latin typeface="Calibri"/>
                <a:ea typeface="Times New Roman"/>
              </a:rPr>
              <a:t>Hitzewallungen</a:t>
            </a:r>
            <a:r>
              <a:rPr lang="en-GB" sz="1200" dirty="0">
                <a:solidFill>
                  <a:srgbClr val="002060"/>
                </a:solidFill>
                <a:latin typeface="Calibri"/>
                <a:ea typeface="Times New Roman"/>
              </a:rPr>
              <a:t> und </a:t>
            </a:r>
            <a:r>
              <a:rPr lang="en-GB" sz="1200" dirty="0" err="1">
                <a:solidFill>
                  <a:srgbClr val="002060"/>
                </a:solidFill>
                <a:latin typeface="Calibri"/>
                <a:ea typeface="Times New Roman"/>
              </a:rPr>
              <a:t>Nachtschweiss</a:t>
            </a:r>
            <a:r>
              <a:rPr lang="en-GB" sz="1200" dirty="0">
                <a:solidFill>
                  <a:srgbClr val="002060"/>
                </a:solidFill>
                <a:latin typeface="Calibri"/>
                <a:ea typeface="Times New Roman"/>
              </a:rPr>
              <a:t>. </a:t>
            </a:r>
            <a:r>
              <a:rPr lang="en-GB" sz="1200" dirty="0" err="1">
                <a:solidFill>
                  <a:srgbClr val="002060"/>
                </a:solidFill>
                <a:latin typeface="Calibri"/>
                <a:ea typeface="Times New Roman"/>
              </a:rPr>
              <a:t>Andere</a:t>
            </a:r>
            <a:r>
              <a:rPr lang="en-GB" sz="1200" dirty="0">
                <a:solidFill>
                  <a:srgbClr val="002060"/>
                </a:solidFill>
                <a:latin typeface="Calibri"/>
                <a:ea typeface="Times New Roman"/>
              </a:rPr>
              <a:t> </a:t>
            </a:r>
            <a:r>
              <a:rPr lang="en-GB" sz="1200" dirty="0" err="1">
                <a:solidFill>
                  <a:srgbClr val="002060"/>
                </a:solidFill>
                <a:latin typeface="Calibri"/>
                <a:ea typeface="Times New Roman"/>
              </a:rPr>
              <a:t>Symptome</a:t>
            </a:r>
            <a:r>
              <a:rPr lang="en-GB" sz="1200" dirty="0">
                <a:solidFill>
                  <a:srgbClr val="002060"/>
                </a:solidFill>
                <a:latin typeface="Calibri"/>
                <a:ea typeface="Times New Roman"/>
              </a:rPr>
              <a:t>  </a:t>
            </a:r>
            <a:r>
              <a:rPr lang="en-GB" sz="1200" dirty="0" err="1">
                <a:solidFill>
                  <a:srgbClr val="002060"/>
                </a:solidFill>
                <a:latin typeface="Calibri"/>
                <a:ea typeface="Times New Roman"/>
              </a:rPr>
              <a:t>sind</a:t>
            </a:r>
            <a:r>
              <a:rPr lang="en-GB" sz="1200" dirty="0">
                <a:solidFill>
                  <a:srgbClr val="002060"/>
                </a:solidFill>
                <a:latin typeface="Calibri"/>
                <a:ea typeface="Times New Roman"/>
              </a:rPr>
              <a:t> </a:t>
            </a:r>
            <a:r>
              <a:rPr lang="en-GB" sz="1200" dirty="0" err="1">
                <a:solidFill>
                  <a:srgbClr val="002060"/>
                </a:solidFill>
                <a:latin typeface="Calibri"/>
                <a:ea typeface="Times New Roman"/>
              </a:rPr>
              <a:t>Gliederschmerzen</a:t>
            </a:r>
            <a:r>
              <a:rPr lang="en-GB" sz="1200" dirty="0">
                <a:solidFill>
                  <a:srgbClr val="002060"/>
                </a:solidFill>
                <a:latin typeface="Calibri"/>
                <a:ea typeface="Times New Roman"/>
              </a:rPr>
              <a:t>, </a:t>
            </a:r>
            <a:r>
              <a:rPr lang="en-GB" sz="1200" dirty="0" err="1">
                <a:solidFill>
                  <a:srgbClr val="002060"/>
                </a:solidFill>
                <a:latin typeface="Calibri"/>
                <a:ea typeface="Times New Roman"/>
              </a:rPr>
              <a:t>Hauttrockenheit</a:t>
            </a:r>
            <a:r>
              <a:rPr lang="en-GB" sz="1200" dirty="0">
                <a:solidFill>
                  <a:srgbClr val="002060"/>
                </a:solidFill>
                <a:latin typeface="Calibri"/>
                <a:ea typeface="Times New Roman"/>
              </a:rPr>
              <a:t>, </a:t>
            </a:r>
            <a:r>
              <a:rPr lang="en-GB" sz="1200" dirty="0" err="1">
                <a:solidFill>
                  <a:srgbClr val="002060"/>
                </a:solidFill>
                <a:latin typeface="Calibri"/>
                <a:ea typeface="Times New Roman"/>
              </a:rPr>
              <a:t>Trockenheit</a:t>
            </a:r>
            <a:r>
              <a:rPr lang="en-GB" sz="1200" dirty="0">
                <a:solidFill>
                  <a:srgbClr val="002060"/>
                </a:solidFill>
                <a:latin typeface="Calibri"/>
                <a:ea typeface="Times New Roman"/>
              </a:rPr>
              <a:t> der </a:t>
            </a:r>
            <a:r>
              <a:rPr lang="en-GB" sz="1200" dirty="0" err="1">
                <a:solidFill>
                  <a:srgbClr val="002060"/>
                </a:solidFill>
                <a:latin typeface="Calibri"/>
                <a:ea typeface="Times New Roman"/>
              </a:rPr>
              <a:t>Scheide</a:t>
            </a:r>
            <a:r>
              <a:rPr lang="en-GB" sz="1200" dirty="0">
                <a:solidFill>
                  <a:srgbClr val="002060"/>
                </a:solidFill>
                <a:latin typeface="Calibri"/>
                <a:ea typeface="Times New Roman"/>
              </a:rPr>
              <a:t>, </a:t>
            </a:r>
            <a:r>
              <a:rPr lang="en-GB" sz="1200" dirty="0" err="1">
                <a:solidFill>
                  <a:srgbClr val="002060"/>
                </a:solidFill>
                <a:latin typeface="Calibri"/>
                <a:ea typeface="Times New Roman"/>
              </a:rPr>
              <a:t>Libidoverlust</a:t>
            </a:r>
            <a:r>
              <a:rPr lang="en-GB" sz="1200" dirty="0">
                <a:solidFill>
                  <a:srgbClr val="002060"/>
                </a:solidFill>
                <a:latin typeface="Calibri"/>
                <a:ea typeface="Times New Roman"/>
              </a:rPr>
              <a:t>, </a:t>
            </a:r>
            <a:r>
              <a:rPr lang="en-GB" sz="1200" dirty="0" err="1">
                <a:solidFill>
                  <a:srgbClr val="002060"/>
                </a:solidFill>
                <a:latin typeface="Calibri"/>
                <a:ea typeface="Times New Roman"/>
              </a:rPr>
              <a:t>häufigen</a:t>
            </a:r>
            <a:r>
              <a:rPr lang="en-GB" sz="1200" dirty="0">
                <a:solidFill>
                  <a:srgbClr val="002060"/>
                </a:solidFill>
                <a:latin typeface="Calibri"/>
                <a:ea typeface="Times New Roman"/>
              </a:rPr>
              <a:t> </a:t>
            </a:r>
            <a:r>
              <a:rPr lang="en-GB" sz="1200" dirty="0" err="1">
                <a:solidFill>
                  <a:srgbClr val="002060"/>
                </a:solidFill>
                <a:latin typeface="Calibri"/>
                <a:ea typeface="Times New Roman"/>
              </a:rPr>
              <a:t>Harndrang</a:t>
            </a:r>
            <a:r>
              <a:rPr lang="en-GB" sz="1200" dirty="0">
                <a:solidFill>
                  <a:srgbClr val="002060"/>
                </a:solidFill>
                <a:latin typeface="Calibri"/>
                <a:ea typeface="Times New Roman"/>
              </a:rPr>
              <a:t> und </a:t>
            </a:r>
            <a:r>
              <a:rPr lang="en-GB" sz="1200" dirty="0" err="1">
                <a:solidFill>
                  <a:srgbClr val="002060"/>
                </a:solidFill>
                <a:latin typeface="Calibri"/>
                <a:ea typeface="Times New Roman"/>
              </a:rPr>
              <a:t>Schlafschwierigkeiten</a:t>
            </a:r>
            <a:r>
              <a:rPr lang="en-GB" sz="1200" dirty="0">
                <a:solidFill>
                  <a:srgbClr val="002060"/>
                </a:solidFill>
                <a:latin typeface="Calibri"/>
                <a:ea typeface="Times New Roman"/>
              </a:rPr>
              <a:t>. </a:t>
            </a:r>
            <a:r>
              <a:rPr lang="en-GB" sz="1200" dirty="0" err="1">
                <a:solidFill>
                  <a:srgbClr val="002060"/>
                </a:solidFill>
                <a:latin typeface="Calibri"/>
                <a:ea typeface="Times New Roman"/>
              </a:rPr>
              <a:t>Hormonveränderungen</a:t>
            </a:r>
            <a:r>
              <a:rPr lang="en-GB" sz="1200" dirty="0">
                <a:solidFill>
                  <a:srgbClr val="002060"/>
                </a:solidFill>
                <a:latin typeface="Calibri"/>
                <a:ea typeface="Times New Roman"/>
              </a:rPr>
              <a:t> </a:t>
            </a:r>
            <a:r>
              <a:rPr lang="en-GB" sz="1200" dirty="0" err="1">
                <a:solidFill>
                  <a:srgbClr val="002060"/>
                </a:solidFill>
                <a:latin typeface="Calibri"/>
                <a:ea typeface="Times New Roman"/>
              </a:rPr>
              <a:t>können</a:t>
            </a:r>
            <a:r>
              <a:rPr lang="en-GB" sz="1200" dirty="0">
                <a:solidFill>
                  <a:srgbClr val="002060"/>
                </a:solidFill>
                <a:latin typeface="Calibri"/>
                <a:ea typeface="Times New Roman"/>
              </a:rPr>
              <a:t> </a:t>
            </a:r>
            <a:r>
              <a:rPr lang="en-GB" sz="1200" dirty="0" err="1">
                <a:solidFill>
                  <a:srgbClr val="002060"/>
                </a:solidFill>
                <a:latin typeface="Calibri"/>
                <a:ea typeface="Times New Roman"/>
              </a:rPr>
              <a:t>zudem</a:t>
            </a:r>
            <a:r>
              <a:rPr lang="en-GB" sz="1200" dirty="0">
                <a:solidFill>
                  <a:srgbClr val="002060"/>
                </a:solidFill>
                <a:latin typeface="Calibri"/>
                <a:ea typeface="Times New Roman"/>
              </a:rPr>
              <a:t> </a:t>
            </a:r>
            <a:r>
              <a:rPr lang="en-GB" sz="1200" dirty="0" err="1">
                <a:solidFill>
                  <a:srgbClr val="002060"/>
                </a:solidFill>
                <a:latin typeface="Calibri"/>
                <a:ea typeface="Times New Roman"/>
              </a:rPr>
              <a:t>zu</a:t>
            </a:r>
            <a:r>
              <a:rPr lang="en-GB" sz="1200" dirty="0">
                <a:solidFill>
                  <a:srgbClr val="002060"/>
                </a:solidFill>
                <a:latin typeface="Calibri"/>
                <a:ea typeface="Times New Roman"/>
              </a:rPr>
              <a:t> </a:t>
            </a:r>
            <a:r>
              <a:rPr lang="en-GB" sz="1200" dirty="0" err="1">
                <a:solidFill>
                  <a:srgbClr val="002060"/>
                </a:solidFill>
                <a:latin typeface="Calibri"/>
                <a:ea typeface="Times New Roman"/>
              </a:rPr>
              <a:t>Stimmungsveränderungen</a:t>
            </a:r>
            <a:r>
              <a:rPr lang="en-GB" sz="1200" dirty="0">
                <a:solidFill>
                  <a:srgbClr val="002060"/>
                </a:solidFill>
                <a:latin typeface="Calibri"/>
                <a:ea typeface="Times New Roman"/>
              </a:rPr>
              <a:t>, </a:t>
            </a:r>
            <a:r>
              <a:rPr lang="en-GB" sz="1200" dirty="0" err="1">
                <a:solidFill>
                  <a:srgbClr val="002060"/>
                </a:solidFill>
                <a:latin typeface="Calibri"/>
                <a:ea typeface="Times New Roman"/>
              </a:rPr>
              <a:t>Ängstlichkeit</a:t>
            </a:r>
            <a:r>
              <a:rPr lang="en-GB" sz="1200" dirty="0">
                <a:solidFill>
                  <a:srgbClr val="002060"/>
                </a:solidFill>
                <a:latin typeface="Calibri"/>
                <a:ea typeface="Times New Roman"/>
              </a:rPr>
              <a:t>, </a:t>
            </a:r>
            <a:r>
              <a:rPr lang="en-GB" sz="1200" dirty="0" err="1">
                <a:solidFill>
                  <a:srgbClr val="002060"/>
                </a:solidFill>
                <a:latin typeface="Calibri"/>
                <a:ea typeface="Times New Roman"/>
              </a:rPr>
              <a:t>Rezbarkeit</a:t>
            </a:r>
            <a:r>
              <a:rPr lang="en-GB" sz="1200" dirty="0">
                <a:solidFill>
                  <a:srgbClr val="002060"/>
                </a:solidFill>
                <a:latin typeface="Calibri"/>
                <a:ea typeface="Times New Roman"/>
              </a:rPr>
              <a:t>, </a:t>
            </a:r>
            <a:r>
              <a:rPr lang="en-GB" sz="1200" dirty="0" err="1">
                <a:solidFill>
                  <a:srgbClr val="002060"/>
                </a:solidFill>
                <a:latin typeface="Calibri"/>
                <a:ea typeface="Times New Roman"/>
              </a:rPr>
              <a:t>Vergesslichkeit</a:t>
            </a:r>
            <a:r>
              <a:rPr lang="en-GB" sz="1200" dirty="0">
                <a:solidFill>
                  <a:srgbClr val="002060"/>
                </a:solidFill>
                <a:latin typeface="Calibri"/>
                <a:ea typeface="Times New Roman"/>
              </a:rPr>
              <a:t> und </a:t>
            </a:r>
            <a:r>
              <a:rPr lang="en-GB" sz="1200" dirty="0" err="1">
                <a:solidFill>
                  <a:srgbClr val="002060"/>
                </a:solidFill>
                <a:latin typeface="Calibri"/>
                <a:ea typeface="Times New Roman"/>
              </a:rPr>
              <a:t>Konzentrationsschwierigkeiten</a:t>
            </a:r>
            <a:r>
              <a:rPr lang="en-GB" sz="1200" dirty="0">
                <a:solidFill>
                  <a:srgbClr val="002060"/>
                </a:solidFill>
                <a:latin typeface="Calibri"/>
                <a:ea typeface="Times New Roman"/>
              </a:rPr>
              <a:t> </a:t>
            </a:r>
            <a:r>
              <a:rPr lang="en-GB" sz="1200" dirty="0" err="1">
                <a:solidFill>
                  <a:srgbClr val="002060"/>
                </a:solidFill>
                <a:latin typeface="Calibri"/>
                <a:ea typeface="Times New Roman"/>
              </a:rPr>
              <a:t>oder</a:t>
            </a:r>
            <a:r>
              <a:rPr lang="en-GB" sz="1200" dirty="0">
                <a:solidFill>
                  <a:srgbClr val="002060"/>
                </a:solidFill>
                <a:latin typeface="Calibri"/>
                <a:ea typeface="Times New Roman"/>
              </a:rPr>
              <a:t> </a:t>
            </a:r>
            <a:r>
              <a:rPr lang="en-GB" sz="1200" dirty="0" err="1">
                <a:solidFill>
                  <a:srgbClr val="002060"/>
                </a:solidFill>
                <a:latin typeface="Calibri"/>
                <a:ea typeface="Times New Roman"/>
              </a:rPr>
              <a:t>Entscheidungsschwierigkeiten</a:t>
            </a:r>
            <a:r>
              <a:rPr lang="en-GB" sz="1200" dirty="0">
                <a:solidFill>
                  <a:srgbClr val="002060"/>
                </a:solidFill>
                <a:latin typeface="Calibri"/>
                <a:ea typeface="Times New Roman"/>
              </a:rPr>
              <a:t> </a:t>
            </a:r>
            <a:r>
              <a:rPr lang="en-GB" sz="1200" dirty="0" err="1">
                <a:solidFill>
                  <a:srgbClr val="002060"/>
                </a:solidFill>
                <a:latin typeface="Calibri"/>
                <a:ea typeface="Times New Roman"/>
              </a:rPr>
              <a:t>beitragen</a:t>
            </a:r>
            <a:r>
              <a:rPr lang="en-GB" sz="1200" dirty="0">
                <a:solidFill>
                  <a:srgbClr val="002060"/>
                </a:solidFill>
                <a:latin typeface="Calibri"/>
                <a:ea typeface="Times New Roman"/>
              </a:rPr>
              <a:t>. </a:t>
            </a:r>
            <a:r>
              <a:rPr lang="en-GB" sz="1200" dirty="0" err="1">
                <a:solidFill>
                  <a:srgbClr val="002060"/>
                </a:solidFill>
                <a:latin typeface="Calibri"/>
                <a:ea typeface="Times New Roman"/>
              </a:rPr>
              <a:t>Niedere</a:t>
            </a:r>
            <a:r>
              <a:rPr lang="en-GB" sz="1200" dirty="0">
                <a:solidFill>
                  <a:srgbClr val="002060"/>
                </a:solidFill>
                <a:latin typeface="Calibri"/>
                <a:ea typeface="Times New Roman"/>
              </a:rPr>
              <a:t> </a:t>
            </a:r>
            <a:r>
              <a:rPr lang="en-GB" sz="1200" dirty="0" err="1">
                <a:solidFill>
                  <a:srgbClr val="002060"/>
                </a:solidFill>
                <a:latin typeface="Calibri"/>
                <a:ea typeface="Times New Roman"/>
              </a:rPr>
              <a:t>Östrogenspiegel</a:t>
            </a:r>
            <a:r>
              <a:rPr lang="en-GB" sz="1200" dirty="0">
                <a:solidFill>
                  <a:srgbClr val="002060"/>
                </a:solidFill>
                <a:latin typeface="Calibri"/>
                <a:ea typeface="Times New Roman"/>
              </a:rPr>
              <a:t> </a:t>
            </a:r>
            <a:r>
              <a:rPr lang="en-GB" sz="1200" dirty="0" err="1">
                <a:solidFill>
                  <a:srgbClr val="002060"/>
                </a:solidFill>
                <a:latin typeface="Calibri"/>
                <a:ea typeface="Times New Roman"/>
              </a:rPr>
              <a:t>stehen</a:t>
            </a:r>
            <a:r>
              <a:rPr lang="en-GB" sz="1200" dirty="0">
                <a:solidFill>
                  <a:srgbClr val="002060"/>
                </a:solidFill>
                <a:latin typeface="Calibri"/>
                <a:ea typeface="Times New Roman"/>
              </a:rPr>
              <a:t> in </a:t>
            </a:r>
            <a:r>
              <a:rPr lang="en-GB" sz="1200" dirty="0" err="1">
                <a:solidFill>
                  <a:srgbClr val="002060"/>
                </a:solidFill>
                <a:latin typeface="Calibri"/>
                <a:ea typeface="Times New Roman"/>
              </a:rPr>
              <a:t>Zusammenhang</a:t>
            </a:r>
            <a:r>
              <a:rPr lang="en-GB" sz="1200" dirty="0">
                <a:solidFill>
                  <a:srgbClr val="002060"/>
                </a:solidFill>
                <a:latin typeface="Calibri"/>
                <a:ea typeface="Times New Roman"/>
              </a:rPr>
              <a:t> </a:t>
            </a:r>
            <a:r>
              <a:rPr lang="en-GB" sz="1200" dirty="0" err="1">
                <a:solidFill>
                  <a:srgbClr val="002060"/>
                </a:solidFill>
                <a:latin typeface="Calibri"/>
                <a:ea typeface="Times New Roman"/>
              </a:rPr>
              <a:t>mit</a:t>
            </a:r>
            <a:r>
              <a:rPr lang="en-GB" sz="1200" dirty="0">
                <a:solidFill>
                  <a:srgbClr val="002060"/>
                </a:solidFill>
                <a:latin typeface="Calibri"/>
                <a:ea typeface="Times New Roman"/>
              </a:rPr>
              <a:t> </a:t>
            </a:r>
            <a:r>
              <a:rPr lang="en-GB" sz="1200" dirty="0" err="1">
                <a:solidFill>
                  <a:srgbClr val="002060"/>
                </a:solidFill>
                <a:latin typeface="Calibri"/>
                <a:ea typeface="Times New Roman"/>
              </a:rPr>
              <a:t>niedrigen</a:t>
            </a:r>
            <a:r>
              <a:rPr lang="en-GB" sz="1200" dirty="0">
                <a:solidFill>
                  <a:srgbClr val="002060"/>
                </a:solidFill>
                <a:latin typeface="Calibri"/>
                <a:ea typeface="Times New Roman"/>
              </a:rPr>
              <a:t> </a:t>
            </a:r>
            <a:r>
              <a:rPr lang="en-GB" sz="1200" dirty="0" err="1">
                <a:solidFill>
                  <a:srgbClr val="002060"/>
                </a:solidFill>
                <a:latin typeface="Calibri"/>
                <a:ea typeface="Times New Roman"/>
              </a:rPr>
              <a:t>Serotoninspiegeln</a:t>
            </a:r>
            <a:r>
              <a:rPr lang="en-GB" sz="1200" dirty="0">
                <a:solidFill>
                  <a:srgbClr val="002060"/>
                </a:solidFill>
                <a:latin typeface="Calibri"/>
                <a:ea typeface="Times New Roman"/>
              </a:rPr>
              <a:t>,  </a:t>
            </a:r>
            <a:r>
              <a:rPr lang="en-GB" sz="1200" dirty="0" err="1">
                <a:solidFill>
                  <a:srgbClr val="002060"/>
                </a:solidFill>
                <a:latin typeface="Calibri"/>
                <a:ea typeface="Times New Roman"/>
              </a:rPr>
              <a:t>einem</a:t>
            </a:r>
            <a:r>
              <a:rPr lang="en-GB" sz="1200" dirty="0">
                <a:solidFill>
                  <a:srgbClr val="002060"/>
                </a:solidFill>
                <a:latin typeface="Calibri"/>
                <a:ea typeface="Times New Roman"/>
              </a:rPr>
              <a:t> </a:t>
            </a:r>
            <a:r>
              <a:rPr lang="en-GB" sz="1200" dirty="0" err="1">
                <a:solidFill>
                  <a:srgbClr val="002060"/>
                </a:solidFill>
                <a:latin typeface="Calibri"/>
                <a:ea typeface="Times New Roman"/>
              </a:rPr>
              <a:t>Wirkstoff</a:t>
            </a:r>
            <a:r>
              <a:rPr lang="en-GB" sz="1200" dirty="0">
                <a:solidFill>
                  <a:srgbClr val="002060"/>
                </a:solidFill>
                <a:latin typeface="Calibri"/>
                <a:ea typeface="Times New Roman"/>
              </a:rPr>
              <a:t>, der </a:t>
            </a:r>
            <a:r>
              <a:rPr lang="en-GB" sz="1200" dirty="0" err="1">
                <a:solidFill>
                  <a:srgbClr val="002060"/>
                </a:solidFill>
                <a:latin typeface="Calibri"/>
                <a:ea typeface="Times New Roman"/>
              </a:rPr>
              <a:t>Stimmung</a:t>
            </a:r>
            <a:r>
              <a:rPr lang="en-GB" sz="1200" dirty="0">
                <a:solidFill>
                  <a:srgbClr val="002060"/>
                </a:solidFill>
                <a:latin typeface="Calibri"/>
                <a:ea typeface="Times New Roman"/>
              </a:rPr>
              <a:t>, </a:t>
            </a:r>
            <a:r>
              <a:rPr lang="en-GB" sz="1200" dirty="0" err="1">
                <a:solidFill>
                  <a:srgbClr val="002060"/>
                </a:solidFill>
                <a:latin typeface="Calibri"/>
                <a:ea typeface="Times New Roman"/>
              </a:rPr>
              <a:t>Gefühle</a:t>
            </a:r>
            <a:r>
              <a:rPr lang="en-GB" sz="1200" dirty="0">
                <a:solidFill>
                  <a:srgbClr val="002060"/>
                </a:solidFill>
                <a:latin typeface="Calibri"/>
                <a:ea typeface="Times New Roman"/>
              </a:rPr>
              <a:t> und </a:t>
            </a:r>
            <a:r>
              <a:rPr lang="en-GB" sz="1200" dirty="0" err="1">
                <a:solidFill>
                  <a:srgbClr val="002060"/>
                </a:solidFill>
                <a:latin typeface="Calibri"/>
                <a:ea typeface="Times New Roman"/>
              </a:rPr>
              <a:t>Schlaf</a:t>
            </a:r>
            <a:r>
              <a:rPr lang="en-GB" sz="1200" dirty="0">
                <a:solidFill>
                  <a:srgbClr val="002060"/>
                </a:solidFill>
                <a:latin typeface="Calibri"/>
                <a:ea typeface="Times New Roman"/>
              </a:rPr>
              <a:t> </a:t>
            </a:r>
            <a:r>
              <a:rPr lang="en-GB" sz="1200" dirty="0" err="1">
                <a:solidFill>
                  <a:srgbClr val="002060"/>
                </a:solidFill>
                <a:latin typeface="Calibri"/>
                <a:ea typeface="Times New Roman"/>
              </a:rPr>
              <a:t>reguliert</a:t>
            </a:r>
            <a:r>
              <a:rPr lang="en-GB" sz="1200" dirty="0">
                <a:solidFill>
                  <a:srgbClr val="002060"/>
                </a:solidFill>
                <a:latin typeface="Calibri"/>
                <a:ea typeface="Times New Roman"/>
              </a:rPr>
              <a:t>. </a:t>
            </a:r>
            <a:r>
              <a:rPr lang="en-GB" sz="1200" dirty="0" err="1">
                <a:solidFill>
                  <a:srgbClr val="002060"/>
                </a:solidFill>
                <a:latin typeface="Calibri"/>
                <a:ea typeface="Times New Roman"/>
              </a:rPr>
              <a:t>Bei</a:t>
            </a:r>
            <a:r>
              <a:rPr lang="en-GB" sz="1200" dirty="0">
                <a:solidFill>
                  <a:srgbClr val="002060"/>
                </a:solidFill>
                <a:latin typeface="Calibri"/>
                <a:ea typeface="Times New Roman"/>
              </a:rPr>
              <a:t> Frauen, die in der </a:t>
            </a:r>
            <a:r>
              <a:rPr lang="en-GB" sz="1200" dirty="0" err="1">
                <a:solidFill>
                  <a:srgbClr val="002060"/>
                </a:solidFill>
                <a:latin typeface="Calibri"/>
                <a:ea typeface="Times New Roman"/>
              </a:rPr>
              <a:t>Zeit</a:t>
            </a:r>
            <a:r>
              <a:rPr lang="en-GB" sz="1200" dirty="0">
                <a:solidFill>
                  <a:srgbClr val="002060"/>
                </a:solidFill>
                <a:latin typeface="Calibri"/>
                <a:ea typeface="Times New Roman"/>
              </a:rPr>
              <a:t> </a:t>
            </a:r>
            <a:r>
              <a:rPr lang="en-GB" sz="1200" dirty="0" err="1">
                <a:solidFill>
                  <a:srgbClr val="002060"/>
                </a:solidFill>
                <a:latin typeface="Calibri"/>
                <a:ea typeface="Times New Roman"/>
              </a:rPr>
              <a:t>vor</a:t>
            </a:r>
            <a:r>
              <a:rPr lang="en-GB" sz="1200" dirty="0">
                <a:solidFill>
                  <a:srgbClr val="002060"/>
                </a:solidFill>
                <a:latin typeface="Calibri"/>
                <a:ea typeface="Times New Roman"/>
              </a:rPr>
              <a:t> </a:t>
            </a:r>
            <a:r>
              <a:rPr lang="en-GB" sz="1200" dirty="0" err="1">
                <a:solidFill>
                  <a:srgbClr val="002060"/>
                </a:solidFill>
                <a:latin typeface="Calibri"/>
                <a:ea typeface="Times New Roman"/>
              </a:rPr>
              <a:t>oder</a:t>
            </a:r>
            <a:r>
              <a:rPr lang="en-GB" sz="1200" dirty="0">
                <a:solidFill>
                  <a:srgbClr val="002060"/>
                </a:solidFill>
                <a:latin typeface="Calibri"/>
                <a:ea typeface="Times New Roman"/>
              </a:rPr>
              <a:t> um die Menopause </a:t>
            </a:r>
            <a:r>
              <a:rPr lang="en-GB" sz="1200" dirty="0" err="1">
                <a:solidFill>
                  <a:srgbClr val="002060"/>
                </a:solidFill>
                <a:latin typeface="Calibri"/>
                <a:ea typeface="Times New Roman"/>
              </a:rPr>
              <a:t>unter</a:t>
            </a:r>
            <a:r>
              <a:rPr lang="en-GB" sz="1200" dirty="0">
                <a:solidFill>
                  <a:srgbClr val="002060"/>
                </a:solidFill>
                <a:latin typeface="Calibri"/>
                <a:ea typeface="Times New Roman"/>
              </a:rPr>
              <a:t> </a:t>
            </a:r>
            <a:r>
              <a:rPr lang="en-GB" sz="1200" dirty="0" err="1">
                <a:solidFill>
                  <a:srgbClr val="002060"/>
                </a:solidFill>
                <a:latin typeface="Calibri"/>
                <a:ea typeface="Times New Roman"/>
              </a:rPr>
              <a:t>starken</a:t>
            </a:r>
            <a:r>
              <a:rPr lang="en-GB" sz="1200" dirty="0">
                <a:solidFill>
                  <a:srgbClr val="002060"/>
                </a:solidFill>
                <a:latin typeface="Calibri"/>
                <a:ea typeface="Times New Roman"/>
              </a:rPr>
              <a:t> und </a:t>
            </a:r>
            <a:r>
              <a:rPr lang="en-GB" sz="1200" dirty="0" err="1">
                <a:solidFill>
                  <a:srgbClr val="002060"/>
                </a:solidFill>
                <a:latin typeface="Calibri"/>
                <a:ea typeface="Times New Roman"/>
              </a:rPr>
              <a:t>störenden</a:t>
            </a:r>
            <a:r>
              <a:rPr lang="en-GB" sz="1200" dirty="0">
                <a:solidFill>
                  <a:srgbClr val="002060"/>
                </a:solidFill>
                <a:latin typeface="Calibri"/>
                <a:ea typeface="Times New Roman"/>
              </a:rPr>
              <a:t> </a:t>
            </a:r>
            <a:r>
              <a:rPr lang="en-GB" sz="1200" dirty="0" err="1">
                <a:solidFill>
                  <a:srgbClr val="002060"/>
                </a:solidFill>
                <a:latin typeface="Calibri"/>
                <a:ea typeface="Times New Roman"/>
              </a:rPr>
              <a:t>Symptomen</a:t>
            </a:r>
            <a:r>
              <a:rPr lang="en-GB" sz="1200" dirty="0">
                <a:solidFill>
                  <a:srgbClr val="002060"/>
                </a:solidFill>
                <a:latin typeface="Calibri"/>
                <a:ea typeface="Times New Roman"/>
              </a:rPr>
              <a:t> </a:t>
            </a:r>
            <a:r>
              <a:rPr lang="en-GB" sz="1200" dirty="0" err="1">
                <a:solidFill>
                  <a:srgbClr val="002060"/>
                </a:solidFill>
                <a:latin typeface="Calibri"/>
                <a:ea typeface="Times New Roman"/>
              </a:rPr>
              <a:t>leiden</a:t>
            </a:r>
            <a:r>
              <a:rPr lang="en-GB" sz="1200" dirty="0">
                <a:solidFill>
                  <a:srgbClr val="002060"/>
                </a:solidFill>
                <a:latin typeface="Calibri"/>
                <a:ea typeface="Times New Roman"/>
              </a:rPr>
              <a:t>,  </a:t>
            </a:r>
            <a:r>
              <a:rPr lang="en-GB" sz="1200" dirty="0" err="1">
                <a:solidFill>
                  <a:srgbClr val="002060"/>
                </a:solidFill>
                <a:latin typeface="Calibri"/>
                <a:ea typeface="Times New Roman"/>
              </a:rPr>
              <a:t>können</a:t>
            </a:r>
            <a:r>
              <a:rPr lang="en-GB" sz="1200" dirty="0">
                <a:solidFill>
                  <a:srgbClr val="002060"/>
                </a:solidFill>
                <a:latin typeface="Calibri"/>
                <a:ea typeface="Times New Roman"/>
              </a:rPr>
              <a:t> </a:t>
            </a:r>
            <a:r>
              <a:rPr lang="en-GB" sz="1200" dirty="0" err="1">
                <a:solidFill>
                  <a:srgbClr val="002060"/>
                </a:solidFill>
                <a:latin typeface="Calibri"/>
                <a:ea typeface="Times New Roman"/>
              </a:rPr>
              <a:t>diese</a:t>
            </a:r>
            <a:r>
              <a:rPr lang="en-GB" sz="1200" dirty="0">
                <a:solidFill>
                  <a:srgbClr val="002060"/>
                </a:solidFill>
                <a:latin typeface="Calibri"/>
                <a:ea typeface="Times New Roman"/>
              </a:rPr>
              <a:t> </a:t>
            </a:r>
            <a:r>
              <a:rPr lang="en-GB" sz="1200" dirty="0" err="1">
                <a:solidFill>
                  <a:srgbClr val="002060"/>
                </a:solidFill>
                <a:latin typeface="Calibri"/>
                <a:ea typeface="Times New Roman"/>
              </a:rPr>
              <a:t>über</a:t>
            </a:r>
            <a:r>
              <a:rPr lang="en-GB" sz="1200" dirty="0">
                <a:solidFill>
                  <a:srgbClr val="002060"/>
                </a:solidFill>
                <a:latin typeface="Calibri"/>
                <a:ea typeface="Times New Roman"/>
              </a:rPr>
              <a:t> </a:t>
            </a:r>
            <a:r>
              <a:rPr lang="en-GB" sz="1200" dirty="0" err="1">
                <a:solidFill>
                  <a:srgbClr val="002060"/>
                </a:solidFill>
                <a:latin typeface="Calibri"/>
                <a:ea typeface="Times New Roman"/>
              </a:rPr>
              <a:t>Jahre</a:t>
            </a:r>
            <a:r>
              <a:rPr lang="en-GB" sz="1200" dirty="0">
                <a:solidFill>
                  <a:srgbClr val="002060"/>
                </a:solidFill>
                <a:latin typeface="Calibri"/>
                <a:ea typeface="Times New Roman"/>
              </a:rPr>
              <a:t> </a:t>
            </a:r>
            <a:r>
              <a:rPr lang="en-GB" sz="1200" dirty="0" err="1">
                <a:solidFill>
                  <a:srgbClr val="002060"/>
                </a:solidFill>
                <a:latin typeface="Calibri"/>
                <a:ea typeface="Times New Roman"/>
              </a:rPr>
              <a:t>andauern</a:t>
            </a:r>
            <a:r>
              <a:rPr lang="en-GB" sz="1200" dirty="0">
                <a:solidFill>
                  <a:srgbClr val="002060"/>
                </a:solidFill>
                <a:latin typeface="Calibri"/>
                <a:ea typeface="Times New Roman"/>
              </a:rPr>
              <a:t>.</a:t>
            </a:r>
            <a:r>
              <a:rPr lang="en-GB" sz="1200" baseline="30000" dirty="0">
                <a:solidFill>
                  <a:srgbClr val="002060"/>
                </a:solidFill>
                <a:latin typeface="Calibri"/>
                <a:ea typeface="Times New Roman"/>
              </a:rPr>
              <a:t> [2.]</a:t>
            </a:r>
            <a:endParaRPr lang="en-GB" sz="1200" dirty="0">
              <a:solidFill>
                <a:srgbClr val="002060"/>
              </a:solidFill>
              <a:latin typeface="Times New Roman"/>
              <a:ea typeface="Times New Roman"/>
            </a:endParaRPr>
          </a:p>
          <a:p>
            <a:pPr algn="just">
              <a:defRPr/>
            </a:pPr>
            <a:r>
              <a:rPr lang="en-GB" sz="1050" b="1" dirty="0">
                <a:solidFill>
                  <a:srgbClr val="7030A0"/>
                </a:solidFill>
                <a:latin typeface="+mj-lt"/>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a:extLst>
              <a:ext uri="{FF2B5EF4-FFF2-40B4-BE49-F238E27FC236}">
                <a16:creationId xmlns:a16="http://schemas.microsoft.com/office/drawing/2014/main" id="{273D96D8-A066-40CF-B2A7-F0A6E444AB0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86A9038D-2825-4FFF-92FD-DA3B4829351E}"/>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5124" name="Subtitle 2">
            <a:extLst>
              <a:ext uri="{FF2B5EF4-FFF2-40B4-BE49-F238E27FC236}">
                <a16:creationId xmlns:a16="http://schemas.microsoft.com/office/drawing/2014/main" id="{60795590-5E66-4F4C-9093-0A2C83C1C2E6}"/>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200" b="1">
                <a:solidFill>
                  <a:schemeClr val="bg1"/>
                </a:solidFill>
              </a:rPr>
              <a:t>3</a:t>
            </a:r>
          </a:p>
        </p:txBody>
      </p:sp>
      <p:pic>
        <p:nvPicPr>
          <p:cNvPr id="10" name="Picture 9">
            <a:extLst>
              <a:ext uri="{FF2B5EF4-FFF2-40B4-BE49-F238E27FC236}">
                <a16:creationId xmlns:a16="http://schemas.microsoft.com/office/drawing/2014/main" id="{01218912-A7D2-45B9-AD70-6A4DE109D6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7376" y="18864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126" name="TextBox 4">
            <a:extLst>
              <a:ext uri="{FF2B5EF4-FFF2-40B4-BE49-F238E27FC236}">
                <a16:creationId xmlns:a16="http://schemas.microsoft.com/office/drawing/2014/main" id="{D5C03155-F2C7-4410-81AF-D66221379CBB}"/>
              </a:ext>
            </a:extLst>
          </p:cNvPr>
          <p:cNvSpPr txBox="1">
            <a:spLocks noChangeArrowheads="1"/>
          </p:cNvSpPr>
          <p:nvPr/>
        </p:nvSpPr>
        <p:spPr bwMode="auto">
          <a:xfrm>
            <a:off x="344488" y="333375"/>
            <a:ext cx="7777162"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GB" altLang="en-US" sz="1600" b="1">
                <a:solidFill>
                  <a:srgbClr val="7030A0"/>
                </a:solidFill>
                <a:latin typeface="Calibri" panose="020F0502020204030204" pitchFamily="34" charset="0"/>
                <a:cs typeface="Times New Roman" panose="02020603050405020304" pitchFamily="18" charset="0"/>
              </a:rPr>
              <a:t>Adipositas und Menopause</a:t>
            </a:r>
          </a:p>
          <a:p>
            <a:pPr algn="just" eaLnBrk="1" hangingPunct="1"/>
            <a:endParaRPr lang="en-GB" altLang="en-US" sz="1600" b="1">
              <a:solidFill>
                <a:srgbClr val="7030A0"/>
              </a:solidFill>
              <a:latin typeface="Calibri" panose="020F0502020204030204" pitchFamily="34" charset="0"/>
              <a:cs typeface="Times New Roman" panose="02020603050405020304" pitchFamily="18" charset="0"/>
            </a:endParaRPr>
          </a:p>
          <a:p>
            <a:pPr algn="just" eaLnBrk="1" hangingPunct="1"/>
            <a:endParaRPr lang="en-GB" altLang="en-US" sz="1600" b="1">
              <a:solidFill>
                <a:srgbClr val="7030A0"/>
              </a:solidFill>
              <a:latin typeface="Calibri" panose="020F0502020204030204" pitchFamily="34" charset="0"/>
              <a:cs typeface="Times New Roman" panose="02020603050405020304" pitchFamily="18" charset="0"/>
            </a:endParaRPr>
          </a:p>
          <a:p>
            <a:pPr algn="just" eaLnBrk="1" hangingPunct="1"/>
            <a:r>
              <a:rPr lang="en-GB" altLang="en-US" sz="1200">
                <a:solidFill>
                  <a:srgbClr val="002060"/>
                </a:solidFill>
                <a:latin typeface="Calibri" panose="020F0502020204030204" pitchFamily="34" charset="0"/>
                <a:cs typeface="Times New Roman" panose="02020603050405020304" pitchFamily="18" charset="0"/>
              </a:rPr>
              <a:t>Mit zunehmendem Alter steigt das Risiko einer Frau, übergewichtig zu werden. Frauen in den Wechseljahren nehmen eine Veränderung ihrer Köperform wahr, weil sich jetzt  das Fett eher im Bauchbereich als – wie bei jüngeren Frauen - in den Hüftregionen ansammelt. Ausgeprägtes Bauchfett wiederum steht in engem Zusammenhang mit krankhaftem Übergewicht und Herzkrankheiten.  </a:t>
            </a:r>
            <a:r>
              <a:rPr lang="en-GB" altLang="en-US" sz="1200" baseline="30000">
                <a:solidFill>
                  <a:srgbClr val="002060"/>
                </a:solidFill>
                <a:latin typeface="Calibri" panose="020F0502020204030204" pitchFamily="34" charset="0"/>
                <a:cs typeface="Times New Roman" panose="02020603050405020304" pitchFamily="18" charset="0"/>
              </a:rPr>
              <a:t>[3.]</a:t>
            </a:r>
          </a:p>
          <a:p>
            <a:pPr algn="just" eaLnBrk="1" hangingPunct="1"/>
            <a:endParaRPr lang="en-GB" altLang="en-US" sz="1200" baseline="30000">
              <a:solidFill>
                <a:srgbClr val="002060"/>
              </a:solidFill>
              <a:latin typeface="Calibri" panose="020F0502020204030204" pitchFamily="34" charset="0"/>
              <a:cs typeface="Times New Roman" panose="02020603050405020304" pitchFamily="18" charset="0"/>
            </a:endParaRPr>
          </a:p>
          <a:p>
            <a:pPr algn="just" eaLnBrk="1" hangingPunct="1"/>
            <a:endParaRPr lang="en-GB" altLang="en-US" sz="1200">
              <a:solidFill>
                <a:srgbClr val="002060"/>
              </a:solidFill>
              <a:latin typeface="Times New Roman" panose="02020603050405020304" pitchFamily="18" charset="0"/>
              <a:cs typeface="Times New Roman" panose="02020603050405020304" pitchFamily="18" charset="0"/>
            </a:endParaRPr>
          </a:p>
          <a:p>
            <a:pPr algn="just" eaLnBrk="1" hangingPunct="1"/>
            <a:r>
              <a:rPr lang="en-US" altLang="en-US" sz="1200">
                <a:solidFill>
                  <a:srgbClr val="002060"/>
                </a:solidFill>
                <a:latin typeface="Calibri" panose="020F0502020204030204" pitchFamily="34" charset="0"/>
                <a:ea typeface="Times New Roman" panose="02020603050405020304" pitchFamily="18" charset="0"/>
                <a:cs typeface="Calibri" panose="020F0502020204030204" pitchFamily="34" charset="0"/>
              </a:rPr>
              <a:t> </a:t>
            </a:r>
            <a:endParaRPr lang="en-GB" altLang="en-US" sz="120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eaLnBrk="1" hangingPunct="1"/>
            <a:r>
              <a:rPr lang="en-GB" altLang="en-US" sz="1200">
                <a:solidFill>
                  <a:srgbClr val="002060"/>
                </a:solidFill>
                <a:latin typeface="Calibri" panose="020F0502020204030204" pitchFamily="34" charset="0"/>
                <a:cs typeface="Calibri" panose="020F0502020204030204" pitchFamily="34" charset="0"/>
              </a:rPr>
              <a:t>Die International Menopause Society (IMS) hat systematisch die bestehende Literatur zum Einfluss der Menopause auf Köpergewicht und Körperzusammensetzung  untersucht  (veröffentlicht in der von Experten begutachteten Fachzeitschrift Climacteric).</a:t>
            </a:r>
            <a:r>
              <a:rPr lang="en-GB" altLang="en-US" sz="1200" baseline="30000">
                <a:solidFill>
                  <a:srgbClr val="002060"/>
                </a:solidFill>
                <a:latin typeface="Calibri" panose="020F0502020204030204" pitchFamily="34" charset="0"/>
                <a:cs typeface="Calibri" panose="020F0502020204030204" pitchFamily="34" charset="0"/>
              </a:rPr>
              <a:t>[4.].</a:t>
            </a:r>
            <a:r>
              <a:rPr lang="en-GB" altLang="en-US" sz="1200">
                <a:solidFill>
                  <a:srgbClr val="002060"/>
                </a:solidFill>
                <a:latin typeface="Calibri" panose="020F0502020204030204" pitchFamily="34" charset="0"/>
                <a:cs typeface="Calibri" panose="020F0502020204030204" pitchFamily="34" charset="0"/>
              </a:rPr>
              <a:t> Als Resultat dieses  systematischen Überblicks  kommt die IMS zu dem Schluss, dass die Hormonveränderungen  während der Wechseljahre wesentlich an der steigenden abdominalen Fettleibigkeit beteiligt sind. Diese wiederum führt zu vermehrten physischen und psychischen Krankheitserscheinungen. Es gibt gute Hinweise darauf, dass eine Östrogentherapie diese wechseljahrsbedingten Veränderungen der Körperfett-Verteilung und die damit zusammenhängenden Stoffwechselveränderungen zum Teil verhindern kann.  Weitere Studien sind notwendig, um evidenz-basierte klinische Empfehlungen zu erarbeiten, welche die Frauen, die am stärksten von den positiven Auswirkungen einer Hormontherapie auf den Stoffwechsel profitieren, charakterisieren. </a:t>
            </a:r>
          </a:p>
          <a:p>
            <a:pPr algn="just" eaLnBrk="1" hangingPunct="1"/>
            <a:r>
              <a:rPr lang="en-US" altLang="en-US" sz="1200">
                <a:solidFill>
                  <a:srgbClr val="002060"/>
                </a:solidFill>
                <a:latin typeface="Calibri" panose="020F0502020204030204" pitchFamily="34" charset="0"/>
                <a:cs typeface="Times New Roman" panose="02020603050405020304" pitchFamily="18" charset="0"/>
              </a:rPr>
              <a:t> </a:t>
            </a:r>
            <a:endParaRPr lang="en-GB" altLang="en-US" sz="1200">
              <a:solidFill>
                <a:srgbClr val="002060"/>
              </a:solidFill>
              <a:latin typeface="Calibri" panose="020F0502020204030204" pitchFamily="34" charset="0"/>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a:extLst>
              <a:ext uri="{FF2B5EF4-FFF2-40B4-BE49-F238E27FC236}">
                <a16:creationId xmlns:a16="http://schemas.microsoft.com/office/drawing/2014/main" id="{858A366F-D2A0-49B6-A1B8-75B3ABD7D1A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F5177E60-6331-4939-A79A-3101CDDF65B0}"/>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6148" name="Subtitle 2">
            <a:extLst>
              <a:ext uri="{FF2B5EF4-FFF2-40B4-BE49-F238E27FC236}">
                <a16:creationId xmlns:a16="http://schemas.microsoft.com/office/drawing/2014/main" id="{EDF64727-5D45-42DF-BD68-4DB0061C1B29}"/>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200" b="1">
                <a:solidFill>
                  <a:schemeClr val="bg1"/>
                </a:solidFill>
              </a:rPr>
              <a:t>4</a:t>
            </a:r>
          </a:p>
        </p:txBody>
      </p:sp>
      <p:pic>
        <p:nvPicPr>
          <p:cNvPr id="10" name="Picture 9">
            <a:extLst>
              <a:ext uri="{FF2B5EF4-FFF2-40B4-BE49-F238E27FC236}">
                <a16:creationId xmlns:a16="http://schemas.microsoft.com/office/drawing/2014/main" id="{0EE3C193-E628-45E0-8742-F5EA1D9C6A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7376" y="18864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150" name="TextBox 4">
            <a:extLst>
              <a:ext uri="{FF2B5EF4-FFF2-40B4-BE49-F238E27FC236}">
                <a16:creationId xmlns:a16="http://schemas.microsoft.com/office/drawing/2014/main" id="{F42905D2-1614-4015-99CF-1A15AB69CD2C}"/>
              </a:ext>
            </a:extLst>
          </p:cNvPr>
          <p:cNvSpPr txBox="1">
            <a:spLocks noChangeArrowheads="1"/>
          </p:cNvSpPr>
          <p:nvPr/>
        </p:nvSpPr>
        <p:spPr bwMode="auto">
          <a:xfrm>
            <a:off x="344488" y="333375"/>
            <a:ext cx="7777162" cy="575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GB" altLang="en-US" sz="1600" b="1">
                <a:solidFill>
                  <a:srgbClr val="7030A0"/>
                </a:solidFill>
                <a:latin typeface="Calibri" panose="020F0502020204030204" pitchFamily="34" charset="0"/>
                <a:cs typeface="Times New Roman" panose="02020603050405020304" pitchFamily="18" charset="0"/>
              </a:rPr>
              <a:t>Adipositas und Menopause</a:t>
            </a:r>
          </a:p>
          <a:p>
            <a:pPr algn="just" eaLnBrk="1" hangingPunct="1"/>
            <a:r>
              <a:rPr lang="en-GB" altLang="en-US" sz="1600" b="1">
                <a:solidFill>
                  <a:srgbClr val="7030A0"/>
                </a:solidFill>
                <a:latin typeface="Calibri" panose="020F0502020204030204" pitchFamily="34" charset="0"/>
                <a:cs typeface="Calibri" panose="020F0502020204030204" pitchFamily="34" charset="0"/>
              </a:rPr>
              <a:t>Schlüsselerkenntnisse aus der Literaturübersicht waren:</a:t>
            </a:r>
          </a:p>
          <a:p>
            <a:pPr algn="just" eaLnBrk="1" hangingPunct="1"/>
            <a:endParaRPr lang="en-GB" altLang="en-US" sz="1200" b="1">
              <a:solidFill>
                <a:srgbClr val="7030A0"/>
              </a:solidFill>
              <a:latin typeface="Calibri" panose="020F0502020204030204" pitchFamily="34" charset="0"/>
              <a:cs typeface="Calibri" panose="020F0502020204030204" pitchFamily="34" charset="0"/>
            </a:endParaRPr>
          </a:p>
          <a:p>
            <a:pPr algn="just" eaLnBrk="1" hangingPunct="1">
              <a:buFont typeface="Symbol" panose="05050102010706020507" pitchFamily="18" charset="2"/>
              <a:buChar char=""/>
            </a:pPr>
            <a:r>
              <a:rPr lang="en-GB" altLang="en-US" sz="1200">
                <a:solidFill>
                  <a:srgbClr val="002060"/>
                </a:solidFill>
                <a:latin typeface="Calibri" panose="020F0502020204030204" pitchFamily="34" charset="0"/>
                <a:cs typeface="Calibri" panose="020F0502020204030204" pitchFamily="34" charset="0"/>
              </a:rPr>
              <a:t> Für Frauen in der Lebensmitte stellt sich die Gewichtszunahme als wichtiges Anliegen im Hinblick auf die weitere  </a:t>
            </a:r>
          </a:p>
          <a:p>
            <a:pPr algn="just" eaLnBrk="1" hangingPunct="1"/>
            <a:r>
              <a:rPr lang="en-GB" altLang="en-US" sz="1200">
                <a:solidFill>
                  <a:srgbClr val="002060"/>
                </a:solidFill>
                <a:latin typeface="Calibri" panose="020F0502020204030204" pitchFamily="34" charset="0"/>
                <a:cs typeface="Calibri" panose="020F0502020204030204" pitchFamily="34" charset="0"/>
              </a:rPr>
              <a:t>   Gesundheit dar.</a:t>
            </a:r>
          </a:p>
          <a:p>
            <a:pPr algn="just" eaLnBrk="1" hangingPunct="1"/>
            <a:endParaRPr lang="en-GB" altLang="en-US" sz="1200">
              <a:solidFill>
                <a:srgbClr val="002060"/>
              </a:solidFill>
              <a:latin typeface="Calibri" panose="020F0502020204030204" pitchFamily="34" charset="0"/>
              <a:cs typeface="Calibri" panose="020F0502020204030204" pitchFamily="34" charset="0"/>
            </a:endParaRPr>
          </a:p>
          <a:p>
            <a:pPr algn="just" eaLnBrk="1" hangingPunct="1">
              <a:buFont typeface="Symbol" panose="05050102010706020507" pitchFamily="18" charset="2"/>
              <a:buChar char=""/>
            </a:pPr>
            <a:r>
              <a:rPr lang="en-GB" altLang="en-US" sz="1200">
                <a:solidFill>
                  <a:srgbClr val="002060"/>
                </a:solidFill>
                <a:latin typeface="Calibri" panose="020F0502020204030204" pitchFamily="34" charset="0"/>
                <a:cs typeface="Helvetica" panose="020B0604020202020204" pitchFamily="34" charset="0"/>
              </a:rPr>
              <a:t> Die wechseljahrsbedingten Hormonveränderungen sind nicht eigentlich für eine etwaige Gewichtszunahme </a:t>
            </a:r>
          </a:p>
          <a:p>
            <a:pPr algn="just" eaLnBrk="1" hangingPunct="1"/>
            <a:r>
              <a:rPr lang="en-GB" altLang="en-US" sz="1200">
                <a:solidFill>
                  <a:srgbClr val="002060"/>
                </a:solidFill>
                <a:latin typeface="Calibri" panose="020F0502020204030204" pitchFamily="34" charset="0"/>
                <a:cs typeface="Helvetica" panose="020B0604020202020204" pitchFamily="34" charset="0"/>
              </a:rPr>
              <a:t>   verantwortlich. Gewichtszunahme in der Lebensmitte ist vielmehr mit dem Alterungsprozess und weiteren Faktoren    </a:t>
            </a:r>
          </a:p>
          <a:p>
            <a:pPr algn="just" eaLnBrk="1" hangingPunct="1"/>
            <a:r>
              <a:rPr lang="en-GB" altLang="en-US" sz="1200">
                <a:solidFill>
                  <a:srgbClr val="002060"/>
                </a:solidFill>
                <a:latin typeface="Calibri" panose="020F0502020204030204" pitchFamily="34" charset="0"/>
                <a:cs typeface="Helvetica" panose="020B0604020202020204" pitchFamily="34" charset="0"/>
              </a:rPr>
              <a:t>   verknüpft. </a:t>
            </a:r>
          </a:p>
          <a:p>
            <a:pPr algn="just" eaLnBrk="1" hangingPunct="1"/>
            <a:endParaRPr lang="en-GB" altLang="en-US" sz="1200">
              <a:solidFill>
                <a:srgbClr val="002060"/>
              </a:solidFill>
              <a:latin typeface="Calibri" panose="020F0502020204030204" pitchFamily="34" charset="0"/>
              <a:cs typeface="Helvetica" panose="020B0604020202020204" pitchFamily="34" charset="0"/>
            </a:endParaRPr>
          </a:p>
          <a:p>
            <a:pPr algn="just" eaLnBrk="1" hangingPunct="1">
              <a:buFont typeface="Symbol" panose="05050102010706020507" pitchFamily="18" charset="2"/>
              <a:buChar char=""/>
            </a:pPr>
            <a:r>
              <a:rPr lang="en-GB" altLang="en-US" sz="1200">
                <a:solidFill>
                  <a:srgbClr val="002060"/>
                </a:solidFill>
                <a:latin typeface="Calibri" panose="020F0502020204030204" pitchFamily="34" charset="0"/>
                <a:cs typeface="Helvetica" panose="020B0604020202020204" pitchFamily="34" charset="0"/>
              </a:rPr>
              <a:t> Der menopausale Östrogenabfall führt zu vermehrtem abdominalen Fett (Bauchfett).</a:t>
            </a:r>
          </a:p>
          <a:p>
            <a:pPr algn="just" eaLnBrk="1" hangingPunct="1">
              <a:buFont typeface="Symbol" panose="05050102010706020507" pitchFamily="18" charset="2"/>
              <a:buChar char=""/>
            </a:pPr>
            <a:endParaRPr lang="en-GB" altLang="en-US" sz="1200">
              <a:solidFill>
                <a:srgbClr val="002060"/>
              </a:solidFill>
              <a:latin typeface="Calibri" panose="020F0502020204030204" pitchFamily="34" charset="0"/>
              <a:cs typeface="Calibri" panose="020F0502020204030204" pitchFamily="34" charset="0"/>
            </a:endParaRPr>
          </a:p>
          <a:p>
            <a:pPr algn="just" eaLnBrk="1" hangingPunct="1">
              <a:buFont typeface="Symbol" panose="05050102010706020507" pitchFamily="18" charset="2"/>
              <a:buChar char=""/>
            </a:pPr>
            <a:r>
              <a:rPr lang="en-GB" altLang="en-US" sz="1200">
                <a:solidFill>
                  <a:srgbClr val="002060"/>
                </a:solidFill>
                <a:latin typeface="Calibri" panose="020F0502020204030204" pitchFamily="34" charset="0"/>
                <a:cs typeface="Calibri" panose="020F0502020204030204" pitchFamily="34" charset="0"/>
              </a:rPr>
              <a:t> Weitere Faktoren, die eine Gewichtszunahme bei Frauen fördern, sind wenig Bewegung, Schwangerschaften, niedriger </a:t>
            </a:r>
          </a:p>
          <a:p>
            <a:pPr algn="just" eaLnBrk="1" hangingPunct="1"/>
            <a:r>
              <a:rPr lang="en-GB" altLang="en-US" sz="1200">
                <a:solidFill>
                  <a:srgbClr val="002060"/>
                </a:solidFill>
                <a:latin typeface="Calibri" panose="020F0502020204030204" pitchFamily="34" charset="0"/>
                <a:cs typeface="Calibri" panose="020F0502020204030204" pitchFamily="34" charset="0"/>
              </a:rPr>
              <a:t>   Bildungsgrad, Adipositas in der Herkunftsfamilie, bestimmte Antidepressiva und Krebstherapien.</a:t>
            </a:r>
          </a:p>
          <a:p>
            <a:pPr algn="just" eaLnBrk="1" hangingPunct="1"/>
            <a:r>
              <a:rPr lang="en-GB" altLang="en-US" sz="1200">
                <a:solidFill>
                  <a:srgbClr val="002060"/>
                </a:solidFill>
                <a:latin typeface="Calibri" panose="020F0502020204030204" pitchFamily="34" charset="0"/>
                <a:cs typeface="Calibri" panose="020F0502020204030204" pitchFamily="34" charset="0"/>
              </a:rPr>
              <a:t> </a:t>
            </a:r>
          </a:p>
          <a:p>
            <a:pPr algn="just" eaLnBrk="1" hangingPunct="1">
              <a:buFont typeface="Symbol" panose="05050102010706020507" pitchFamily="18" charset="2"/>
              <a:buChar char=""/>
            </a:pPr>
            <a:r>
              <a:rPr lang="en-GB" altLang="en-US" sz="1200">
                <a:solidFill>
                  <a:srgbClr val="002060"/>
                </a:solidFill>
                <a:latin typeface="Calibri" panose="020F0502020204030204" pitchFamily="34" charset="0"/>
                <a:cs typeface="Calibri" panose="020F0502020204030204" pitchFamily="34" charset="0"/>
              </a:rPr>
              <a:t> Fettleibigkeit ist ein starker Risikofaktor für Diabetes mellitus und kardiovaskuläre Erkrankungen, koronare </a:t>
            </a:r>
          </a:p>
          <a:p>
            <a:pPr algn="just" eaLnBrk="1" hangingPunct="1"/>
            <a:r>
              <a:rPr lang="en-GB" altLang="en-US" sz="1200">
                <a:solidFill>
                  <a:srgbClr val="002060"/>
                </a:solidFill>
                <a:latin typeface="Calibri" panose="020F0502020204030204" pitchFamily="34" charset="0"/>
                <a:cs typeface="Calibri" panose="020F0502020204030204" pitchFamily="34" charset="0"/>
              </a:rPr>
              <a:t>   Herzerkrankung, Herzinfarkt, Schlaganfall und Bluthochdruck, sowie für Brust-, Endometrium- und Kolonkarzinom.</a:t>
            </a:r>
          </a:p>
          <a:p>
            <a:pPr algn="just" eaLnBrk="1" hangingPunct="1"/>
            <a:endParaRPr lang="en-GB" altLang="en-US" sz="1200">
              <a:solidFill>
                <a:srgbClr val="002060"/>
              </a:solidFill>
              <a:latin typeface="Calibri" panose="020F0502020204030204" pitchFamily="34" charset="0"/>
              <a:cs typeface="Calibri" panose="020F0502020204030204" pitchFamily="34" charset="0"/>
            </a:endParaRPr>
          </a:p>
          <a:p>
            <a:pPr algn="just" eaLnBrk="1" hangingPunct="1">
              <a:buFont typeface="Symbol" panose="05050102010706020507" pitchFamily="18" charset="2"/>
              <a:buChar char=""/>
            </a:pPr>
            <a:r>
              <a:rPr lang="en-GB" altLang="en-US" sz="1200">
                <a:solidFill>
                  <a:srgbClr val="002060"/>
                </a:solidFill>
                <a:latin typeface="Calibri" panose="020F0502020204030204" pitchFamily="34" charset="0"/>
                <a:cs typeface="Calibri" panose="020F0502020204030204" pitchFamily="34" charset="0"/>
              </a:rPr>
              <a:t> Übergewicht oder Adipositas ist ein starker Risikofaktor für psychische Belastung, Depressionen mit schwachem </a:t>
            </a:r>
          </a:p>
          <a:p>
            <a:pPr algn="just" eaLnBrk="1" hangingPunct="1"/>
            <a:r>
              <a:rPr lang="en-GB" altLang="en-US" sz="1200">
                <a:solidFill>
                  <a:srgbClr val="002060"/>
                </a:solidFill>
                <a:latin typeface="Calibri" panose="020F0502020204030204" pitchFamily="34" charset="0"/>
                <a:cs typeface="Calibri" panose="020F0502020204030204" pitchFamily="34" charset="0"/>
              </a:rPr>
              <a:t>   Selbstbewusstsein oder sexuellenFunktionsstörungen. </a:t>
            </a:r>
          </a:p>
          <a:p>
            <a:pPr algn="just" eaLnBrk="1" hangingPunct="1"/>
            <a:endParaRPr lang="en-GB" altLang="en-US" sz="1200">
              <a:solidFill>
                <a:srgbClr val="002060"/>
              </a:solidFill>
              <a:latin typeface="Calibri" panose="020F0502020204030204" pitchFamily="34" charset="0"/>
              <a:cs typeface="Calibri" panose="020F0502020204030204" pitchFamily="34" charset="0"/>
            </a:endParaRPr>
          </a:p>
          <a:p>
            <a:pPr algn="just" eaLnBrk="1" hangingPunct="1">
              <a:buFont typeface="Symbol" panose="05050102010706020507" pitchFamily="18" charset="2"/>
              <a:buChar char=""/>
            </a:pPr>
            <a:r>
              <a:rPr lang="en-US" altLang="en-US" sz="1200">
                <a:solidFill>
                  <a:srgbClr val="002060"/>
                </a:solidFill>
                <a:latin typeface="Calibri" panose="020F0502020204030204" pitchFamily="34" charset="0"/>
                <a:cs typeface="Calibri" panose="020F0502020204030204" pitchFamily="34" charset="0"/>
              </a:rPr>
              <a:t> Übergewichtige oderr dicke Frauen leiden tendenziell stärker unter Wechseljahrssymptomen.</a:t>
            </a:r>
          </a:p>
          <a:p>
            <a:pPr algn="just" eaLnBrk="1" hangingPunct="1">
              <a:buFont typeface="Symbol" panose="05050102010706020507" pitchFamily="18" charset="2"/>
              <a:buChar char=""/>
            </a:pPr>
            <a:endParaRPr lang="en-GB" altLang="en-US" sz="1200">
              <a:solidFill>
                <a:srgbClr val="002060"/>
              </a:solidFill>
              <a:latin typeface="Calibri" panose="020F0502020204030204" pitchFamily="34" charset="0"/>
              <a:cs typeface="Calibri" panose="020F0502020204030204" pitchFamily="34" charset="0"/>
            </a:endParaRPr>
          </a:p>
          <a:p>
            <a:pPr algn="just" eaLnBrk="1" hangingPunct="1">
              <a:buFont typeface="Symbol" panose="05050102010706020507" pitchFamily="18" charset="2"/>
              <a:buChar char=""/>
            </a:pPr>
            <a:r>
              <a:rPr lang="en-GB" altLang="en-US" sz="1200">
                <a:solidFill>
                  <a:srgbClr val="002060"/>
                </a:solidFill>
                <a:latin typeface="Calibri" panose="020F0502020204030204" pitchFamily="34" charset="0"/>
                <a:cs typeface="Calibri" panose="020F0502020204030204" pitchFamily="34" charset="0"/>
              </a:rPr>
              <a:t> Eine Östrogen- oder Östrogen-Progesteron-Therapie verursacht keine Gewichtszunahme und kann möglicherweise die   </a:t>
            </a:r>
          </a:p>
          <a:p>
            <a:pPr algn="just" eaLnBrk="1" hangingPunct="1"/>
            <a:r>
              <a:rPr lang="en-GB" altLang="en-US" sz="1200">
                <a:solidFill>
                  <a:srgbClr val="002060"/>
                </a:solidFill>
                <a:latin typeface="Calibri" panose="020F0502020204030204" pitchFamily="34" charset="0"/>
                <a:cs typeface="Calibri" panose="020F0502020204030204" pitchFamily="34" charset="0"/>
              </a:rPr>
              <a:t>   menopausal bedingte Fettverschiebung zum Abdomen verhindern. </a:t>
            </a:r>
          </a:p>
          <a:p>
            <a:pPr algn="just" eaLnBrk="1" hangingPunct="1"/>
            <a:endParaRPr lang="en-GB" altLang="en-US" sz="1200">
              <a:solidFill>
                <a:srgbClr val="002060"/>
              </a:solidFill>
              <a:latin typeface="Calibri" panose="020F0502020204030204" pitchFamily="34" charset="0"/>
              <a:cs typeface="Calibri" panose="020F0502020204030204" pitchFamily="34" charset="0"/>
            </a:endParaRPr>
          </a:p>
          <a:p>
            <a:pPr algn="just" eaLnBrk="1" hangingPunct="1">
              <a:buFont typeface="Symbol" panose="05050102010706020507" pitchFamily="18" charset="2"/>
              <a:buChar char=""/>
            </a:pPr>
            <a:r>
              <a:rPr lang="en-GB" altLang="en-US" sz="1200">
                <a:solidFill>
                  <a:srgbClr val="002060"/>
                </a:solidFill>
                <a:latin typeface="Calibri" panose="020F0502020204030204" pitchFamily="34" charset="0"/>
                <a:cs typeface="Calibri" panose="020F0502020204030204" pitchFamily="34" charset="0"/>
              </a:rPr>
              <a:t> Der beste Weg, um Gewicht zu verlieren ist mehr Bewegung und weniger essen, auch wenn das durch Operationen, </a:t>
            </a:r>
          </a:p>
          <a:p>
            <a:pPr algn="just" eaLnBrk="1" hangingPunct="1"/>
            <a:r>
              <a:rPr lang="en-GB" altLang="en-US" sz="1200">
                <a:solidFill>
                  <a:srgbClr val="002060"/>
                </a:solidFill>
                <a:latin typeface="Calibri" panose="020F0502020204030204" pitchFamily="34" charset="0"/>
                <a:cs typeface="Calibri" panose="020F0502020204030204" pitchFamily="34" charset="0"/>
              </a:rPr>
              <a:t>   Medikamente und andere Hilfsmittel unterstützt werden kann. </a:t>
            </a:r>
          </a:p>
          <a:p>
            <a:pPr algn="just" eaLnBrk="1" hangingPunct="1"/>
            <a:endParaRPr lang="en-GB" altLang="en-US" sz="1200">
              <a:solidFill>
                <a:srgbClr val="002060"/>
              </a:solidFill>
              <a:latin typeface="Calibri" panose="020F0502020204030204" pitchFamily="34" charset="0"/>
              <a:cs typeface="Calibri" panose="020F0502020204030204" pitchFamily="34" charset="0"/>
            </a:endParaRPr>
          </a:p>
          <a:p>
            <a:pPr algn="just" eaLnBrk="1" hangingPunct="1">
              <a:buFont typeface="Symbol" panose="05050102010706020507" pitchFamily="18" charset="2"/>
              <a:buChar char=""/>
            </a:pPr>
            <a:r>
              <a:rPr lang="en-GB" altLang="en-US" sz="1200">
                <a:solidFill>
                  <a:srgbClr val="002060"/>
                </a:solidFill>
                <a:latin typeface="Calibri" panose="020F0502020204030204" pitchFamily="34" charset="0"/>
                <a:cs typeface="Calibri" panose="020F0502020204030204" pitchFamily="34" charset="0"/>
              </a:rPr>
              <a:t> Zu nachhaltigerm Gewichtsverlust  gehört auch eine  Änderungen der Lebensführung.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a:extLst>
              <a:ext uri="{FF2B5EF4-FFF2-40B4-BE49-F238E27FC236}">
                <a16:creationId xmlns:a16="http://schemas.microsoft.com/office/drawing/2014/main" id="{030E5C0B-B2FC-41ED-BE52-1BC17E82B1F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90057535-C4AF-4AC9-9BDE-5403EBC21791}"/>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7172" name="Subtitle 2">
            <a:extLst>
              <a:ext uri="{FF2B5EF4-FFF2-40B4-BE49-F238E27FC236}">
                <a16:creationId xmlns:a16="http://schemas.microsoft.com/office/drawing/2014/main" id="{A3BDAFDC-09D6-4121-A991-50738F9209C9}"/>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800" b="1" baseline="30000">
                <a:solidFill>
                  <a:schemeClr val="bg1"/>
                </a:solidFill>
              </a:rPr>
              <a:t>5</a:t>
            </a:r>
            <a:endParaRPr lang="en-GB" altLang="en-US" sz="1800" b="1">
              <a:solidFill>
                <a:schemeClr val="bg1"/>
              </a:solidFill>
            </a:endParaRPr>
          </a:p>
        </p:txBody>
      </p:sp>
      <p:pic>
        <p:nvPicPr>
          <p:cNvPr id="10" name="Picture 9">
            <a:extLst>
              <a:ext uri="{FF2B5EF4-FFF2-40B4-BE49-F238E27FC236}">
                <a16:creationId xmlns:a16="http://schemas.microsoft.com/office/drawing/2014/main" id="{B2BD6F49-DB86-4023-B31F-2AE7793470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7376" y="260648"/>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7" name="Table 6">
            <a:extLst>
              <a:ext uri="{FF2B5EF4-FFF2-40B4-BE49-F238E27FC236}">
                <a16:creationId xmlns:a16="http://schemas.microsoft.com/office/drawing/2014/main" id="{2A074083-0056-4B48-927B-DD66C561F2A3}"/>
              </a:ext>
            </a:extLst>
          </p:cNvPr>
          <p:cNvGraphicFramePr>
            <a:graphicFrameLocks noGrp="1"/>
          </p:cNvGraphicFramePr>
          <p:nvPr/>
        </p:nvGraphicFramePr>
        <p:xfrm>
          <a:off x="415925" y="1828800"/>
          <a:ext cx="7789863" cy="3616325"/>
        </p:xfrm>
        <a:graphic>
          <a:graphicData uri="http://schemas.openxmlformats.org/drawingml/2006/table">
            <a:tbl>
              <a:tblPr firstRow="1" firstCol="1" bandRow="1"/>
              <a:tblGrid>
                <a:gridCol w="2424206">
                  <a:extLst>
                    <a:ext uri="{9D8B030D-6E8A-4147-A177-3AD203B41FA5}">
                      <a16:colId xmlns:a16="http://schemas.microsoft.com/office/drawing/2014/main" val="20000"/>
                    </a:ext>
                  </a:extLst>
                </a:gridCol>
                <a:gridCol w="1783878">
                  <a:extLst>
                    <a:ext uri="{9D8B030D-6E8A-4147-A177-3AD203B41FA5}">
                      <a16:colId xmlns:a16="http://schemas.microsoft.com/office/drawing/2014/main" val="20001"/>
                    </a:ext>
                  </a:extLst>
                </a:gridCol>
                <a:gridCol w="1783878">
                  <a:extLst>
                    <a:ext uri="{9D8B030D-6E8A-4147-A177-3AD203B41FA5}">
                      <a16:colId xmlns:a16="http://schemas.microsoft.com/office/drawing/2014/main" val="20002"/>
                    </a:ext>
                  </a:extLst>
                </a:gridCol>
                <a:gridCol w="1797900">
                  <a:extLst>
                    <a:ext uri="{9D8B030D-6E8A-4147-A177-3AD203B41FA5}">
                      <a16:colId xmlns:a16="http://schemas.microsoft.com/office/drawing/2014/main" val="20003"/>
                    </a:ext>
                  </a:extLst>
                </a:gridCol>
              </a:tblGrid>
              <a:tr h="278179">
                <a:tc>
                  <a:txBody>
                    <a:bodyPr/>
                    <a:lstStyle/>
                    <a:p>
                      <a:pPr algn="just">
                        <a:spcAft>
                          <a:spcPts val="0"/>
                        </a:spcAft>
                      </a:pPr>
                      <a:r>
                        <a:rPr lang="en-GB" sz="1200" b="1" dirty="0" err="1">
                          <a:solidFill>
                            <a:srgbClr val="EC008C"/>
                          </a:solidFill>
                          <a:effectLst/>
                          <a:latin typeface="Calibri"/>
                          <a:ea typeface="Times New Roman"/>
                          <a:cs typeface="Calibri"/>
                        </a:rPr>
                        <a:t>Aktivität</a:t>
                      </a:r>
                      <a:r>
                        <a:rPr lang="en-GB" sz="1200" b="1" dirty="0">
                          <a:solidFill>
                            <a:srgbClr val="EC008C"/>
                          </a:solidFill>
                          <a:effectLst/>
                          <a:latin typeface="Calibri"/>
                          <a:ea typeface="Times New Roman"/>
                          <a:cs typeface="Calibri"/>
                        </a:rPr>
                        <a:t> (1 </a:t>
                      </a:r>
                      <a:r>
                        <a:rPr lang="en-GB" sz="1200" b="1" dirty="0" err="1">
                          <a:solidFill>
                            <a:srgbClr val="EC008C"/>
                          </a:solidFill>
                          <a:effectLst/>
                          <a:latin typeface="Calibri"/>
                          <a:ea typeface="Times New Roman"/>
                          <a:cs typeface="Calibri"/>
                        </a:rPr>
                        <a:t>Stunde</a:t>
                      </a:r>
                      <a:r>
                        <a:rPr lang="en-GB" sz="1200" b="1" dirty="0">
                          <a:solidFill>
                            <a:srgbClr val="EC008C"/>
                          </a:solidFill>
                          <a:effectLst/>
                          <a:latin typeface="Calibri"/>
                          <a:ea typeface="Times New Roman"/>
                          <a:cs typeface="Calibri"/>
                        </a:rPr>
                        <a:t> </a:t>
                      </a:r>
                      <a:r>
                        <a:rPr lang="en-GB" sz="1200" b="1" dirty="0" err="1">
                          <a:solidFill>
                            <a:srgbClr val="EC008C"/>
                          </a:solidFill>
                          <a:effectLst/>
                          <a:latin typeface="Calibri"/>
                          <a:ea typeface="Times New Roman"/>
                          <a:cs typeface="Calibri"/>
                        </a:rPr>
                        <a:t>Dauer</a:t>
                      </a:r>
                      <a:r>
                        <a:rPr lang="en-GB" sz="1200" b="1" dirty="0">
                          <a:solidFill>
                            <a:srgbClr val="EC008C"/>
                          </a:solidFill>
                          <a:effectLst/>
                          <a:latin typeface="Calibri"/>
                          <a:ea typeface="Times New Roman"/>
                          <a:cs typeface="Calibri"/>
                        </a:rPr>
                        <a:t>)</a:t>
                      </a:r>
                      <a:endParaRPr lang="en-GB" sz="1200" dirty="0">
                        <a:solidFill>
                          <a:srgbClr val="EC008C"/>
                        </a:solidFill>
                        <a:effectLst/>
                        <a:latin typeface="Calibri"/>
                        <a:ea typeface="Calibri"/>
                        <a:cs typeface="Times New Roman"/>
                      </a:endParaRPr>
                    </a:p>
                  </a:txBody>
                  <a:tcPr marL="95245" marR="95245" marT="47633" marB="47633" anchor="ctr">
                    <a:lnL>
                      <a:noFill/>
                    </a:lnL>
                    <a:lnR>
                      <a:noFill/>
                    </a:lnR>
                    <a:lnT>
                      <a:noFill/>
                    </a:lnT>
                    <a:lnB w="12700" cap="flat" cmpd="sng" algn="ctr">
                      <a:solidFill>
                        <a:srgbClr val="FFFFFF"/>
                      </a:solidFill>
                      <a:prstDash val="solid"/>
                      <a:round/>
                      <a:headEnd type="none" w="med" len="med"/>
                      <a:tailEnd type="none" w="med" len="med"/>
                    </a:lnB>
                    <a:solidFill>
                      <a:srgbClr val="E3E3E0"/>
                    </a:solidFill>
                  </a:tcPr>
                </a:tc>
                <a:tc gridSpan="3">
                  <a:txBody>
                    <a:bodyPr/>
                    <a:lstStyle/>
                    <a:p>
                      <a:pPr algn="ctr">
                        <a:spcAft>
                          <a:spcPts val="0"/>
                        </a:spcAft>
                      </a:pPr>
                      <a:r>
                        <a:rPr lang="en-GB" sz="1200" b="1" dirty="0" err="1">
                          <a:solidFill>
                            <a:srgbClr val="EC008C"/>
                          </a:solidFill>
                          <a:effectLst/>
                          <a:latin typeface="Calibri"/>
                          <a:ea typeface="Times New Roman"/>
                          <a:cs typeface="Calibri"/>
                        </a:rPr>
                        <a:t>Gewicht</a:t>
                      </a:r>
                      <a:r>
                        <a:rPr lang="en-GB" sz="1200" b="1" dirty="0">
                          <a:solidFill>
                            <a:srgbClr val="EC008C"/>
                          </a:solidFill>
                          <a:effectLst/>
                          <a:latin typeface="Calibri"/>
                          <a:ea typeface="Times New Roman"/>
                          <a:cs typeface="Calibri"/>
                        </a:rPr>
                        <a:t> und </a:t>
                      </a:r>
                      <a:r>
                        <a:rPr lang="en-GB" sz="1200" b="1" dirty="0" err="1">
                          <a:solidFill>
                            <a:srgbClr val="EC008C"/>
                          </a:solidFill>
                          <a:effectLst/>
                          <a:latin typeface="Calibri"/>
                          <a:ea typeface="Times New Roman"/>
                          <a:cs typeface="Calibri"/>
                        </a:rPr>
                        <a:t>entsprechender</a:t>
                      </a:r>
                      <a:r>
                        <a:rPr lang="en-GB" sz="1200" b="1" dirty="0">
                          <a:solidFill>
                            <a:srgbClr val="EC008C"/>
                          </a:solidFill>
                          <a:effectLst/>
                          <a:latin typeface="Calibri"/>
                          <a:ea typeface="Times New Roman"/>
                          <a:cs typeface="Calibri"/>
                        </a:rPr>
                        <a:t> </a:t>
                      </a:r>
                      <a:r>
                        <a:rPr lang="en-GB" sz="1200" b="1" dirty="0" err="1">
                          <a:solidFill>
                            <a:srgbClr val="EC008C"/>
                          </a:solidFill>
                          <a:effectLst/>
                          <a:latin typeface="Calibri"/>
                          <a:ea typeface="Times New Roman"/>
                          <a:cs typeface="Calibri"/>
                        </a:rPr>
                        <a:t>Kalorienverbrauch</a:t>
                      </a:r>
                      <a:endParaRPr lang="en-GB" sz="1200" dirty="0">
                        <a:solidFill>
                          <a:srgbClr val="EC008C"/>
                        </a:solidFill>
                        <a:effectLst/>
                        <a:latin typeface="Calibri"/>
                        <a:ea typeface="Calibri"/>
                        <a:cs typeface="Times New Roman"/>
                      </a:endParaRPr>
                    </a:p>
                  </a:txBody>
                  <a:tcPr marL="95245" marR="95245" marT="47633" marB="47633" anchor="ctr">
                    <a:lnL>
                      <a:noFill/>
                    </a:lnL>
                    <a:lnR>
                      <a:noFill/>
                    </a:lnR>
                    <a:lnT>
                      <a:noFill/>
                    </a:lnT>
                    <a:lnB w="12700" cap="flat" cmpd="sng" algn="ctr">
                      <a:solidFill>
                        <a:srgbClr val="FFFFFF"/>
                      </a:solidFill>
                      <a:prstDash val="solid"/>
                      <a:round/>
                      <a:headEnd type="none" w="med" len="med"/>
                      <a:tailEnd type="none" w="med" len="med"/>
                    </a:lnB>
                    <a:solidFill>
                      <a:srgbClr val="E3E3E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78179">
                <a:tc>
                  <a:txBody>
                    <a:bodyPr/>
                    <a:lstStyle/>
                    <a:p>
                      <a:endParaRPr lang="en-GB" sz="1200" dirty="0">
                        <a:solidFill>
                          <a:srgbClr val="EC008C"/>
                        </a:solidFill>
                        <a:effectLst/>
                        <a:latin typeface="Calibri"/>
                        <a:cs typeface="Times New Roman"/>
                      </a:endParaRPr>
                    </a:p>
                  </a:txBody>
                  <a:tcPr marL="95245" marR="95245" marT="47633" marB="47633"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0"/>
                    </a:solidFill>
                  </a:tcPr>
                </a:tc>
                <a:tc>
                  <a:txBody>
                    <a:bodyPr/>
                    <a:lstStyle/>
                    <a:p>
                      <a:pPr algn="ctr">
                        <a:spcAft>
                          <a:spcPts val="0"/>
                        </a:spcAft>
                      </a:pPr>
                      <a:r>
                        <a:rPr lang="en-GB" sz="1200" b="1" dirty="0">
                          <a:solidFill>
                            <a:srgbClr val="EC008C"/>
                          </a:solidFill>
                          <a:effectLst/>
                          <a:latin typeface="Calibri"/>
                          <a:ea typeface="Times New Roman"/>
                          <a:cs typeface="Calibri"/>
                        </a:rPr>
                        <a:t>72 kg</a:t>
                      </a:r>
                      <a:endParaRPr lang="en-GB" sz="1200" dirty="0">
                        <a:solidFill>
                          <a:srgbClr val="EC008C"/>
                        </a:solidFill>
                        <a:effectLst/>
                        <a:latin typeface="Calibri"/>
                        <a:ea typeface="Calibri"/>
                        <a:cs typeface="Times New Roman"/>
                      </a:endParaRPr>
                    </a:p>
                  </a:txBody>
                  <a:tcPr marL="95245" marR="95245" marT="47633" marB="47633"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0"/>
                    </a:solidFill>
                  </a:tcPr>
                </a:tc>
                <a:tc>
                  <a:txBody>
                    <a:bodyPr/>
                    <a:lstStyle/>
                    <a:p>
                      <a:pPr algn="ctr">
                        <a:spcAft>
                          <a:spcPts val="0"/>
                        </a:spcAft>
                      </a:pPr>
                      <a:r>
                        <a:rPr lang="en-GB" sz="1200" b="1" dirty="0">
                          <a:solidFill>
                            <a:srgbClr val="EC008C"/>
                          </a:solidFill>
                          <a:effectLst/>
                          <a:latin typeface="Calibri"/>
                          <a:ea typeface="Times New Roman"/>
                          <a:cs typeface="Calibri"/>
                        </a:rPr>
                        <a:t>90 kg</a:t>
                      </a:r>
                      <a:endParaRPr lang="en-GB" sz="1200" dirty="0">
                        <a:solidFill>
                          <a:srgbClr val="EC008C"/>
                        </a:solidFill>
                        <a:effectLst/>
                        <a:latin typeface="Calibri"/>
                        <a:ea typeface="Calibri"/>
                        <a:cs typeface="Times New Roman"/>
                      </a:endParaRPr>
                    </a:p>
                  </a:txBody>
                  <a:tcPr marL="95245" marR="95245" marT="47633" marB="47633"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0"/>
                    </a:solidFill>
                  </a:tcPr>
                </a:tc>
                <a:tc>
                  <a:txBody>
                    <a:bodyPr/>
                    <a:lstStyle/>
                    <a:p>
                      <a:pPr algn="ctr">
                        <a:spcAft>
                          <a:spcPts val="0"/>
                        </a:spcAft>
                      </a:pPr>
                      <a:r>
                        <a:rPr lang="en-GB" sz="1200" b="1" dirty="0">
                          <a:solidFill>
                            <a:srgbClr val="EC008C"/>
                          </a:solidFill>
                          <a:effectLst/>
                          <a:latin typeface="Calibri"/>
                          <a:ea typeface="Times New Roman"/>
                          <a:cs typeface="Calibri"/>
                        </a:rPr>
                        <a:t>110 kg</a:t>
                      </a:r>
                      <a:endParaRPr lang="en-GB" sz="1200" dirty="0">
                        <a:solidFill>
                          <a:srgbClr val="EC008C"/>
                        </a:solidFill>
                        <a:effectLst/>
                        <a:latin typeface="Calibri"/>
                        <a:ea typeface="Calibri"/>
                        <a:cs typeface="Times New Roman"/>
                      </a:endParaRPr>
                    </a:p>
                  </a:txBody>
                  <a:tcPr marL="95245" marR="95245" marT="47633" marB="47633"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E3E0"/>
                    </a:solidFill>
                  </a:tcPr>
                </a:tc>
                <a:extLst>
                  <a:ext uri="{0D108BD9-81ED-4DB2-BD59-A6C34878D82A}">
                    <a16:rowId xmlns:a16="http://schemas.microsoft.com/office/drawing/2014/main" val="10001"/>
                  </a:ext>
                </a:extLst>
              </a:tr>
              <a:tr h="278179">
                <a:tc>
                  <a:txBody>
                    <a:bodyPr/>
                    <a:lstStyle/>
                    <a:p>
                      <a:pPr algn="just">
                        <a:spcAft>
                          <a:spcPts val="0"/>
                        </a:spcAft>
                      </a:pPr>
                      <a:r>
                        <a:rPr lang="en-GB" sz="1200" dirty="0">
                          <a:solidFill>
                            <a:srgbClr val="002060"/>
                          </a:solidFill>
                          <a:effectLst/>
                          <a:latin typeface="Calibri"/>
                          <a:ea typeface="Times New Roman"/>
                          <a:cs typeface="Calibri"/>
                        </a:rPr>
                        <a:t>Aerobics, </a:t>
                      </a:r>
                      <a:r>
                        <a:rPr lang="en-GB" sz="1200" dirty="0" err="1">
                          <a:solidFill>
                            <a:srgbClr val="002060"/>
                          </a:solidFill>
                          <a:effectLst/>
                          <a:latin typeface="Calibri"/>
                          <a:ea typeface="Times New Roman"/>
                          <a:cs typeface="Calibri"/>
                        </a:rPr>
                        <a:t>hohe</a:t>
                      </a:r>
                      <a:r>
                        <a:rPr lang="en-GB" sz="1200" dirty="0">
                          <a:solidFill>
                            <a:srgbClr val="002060"/>
                          </a:solidFill>
                          <a:effectLst/>
                          <a:latin typeface="Calibri"/>
                          <a:ea typeface="Times New Roman"/>
                          <a:cs typeface="Calibri"/>
                        </a:rPr>
                        <a:t> </a:t>
                      </a:r>
                      <a:r>
                        <a:rPr lang="en-GB" sz="1200" dirty="0" err="1">
                          <a:solidFill>
                            <a:srgbClr val="002060"/>
                          </a:solidFill>
                          <a:effectLst/>
                          <a:latin typeface="Calibri"/>
                          <a:ea typeface="Times New Roman"/>
                          <a:cs typeface="Calibri"/>
                        </a:rPr>
                        <a:t>Belastung</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FFFFFF"/>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533</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FFFFFF"/>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664</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FFFFFF"/>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796</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FFFFFF"/>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2"/>
                  </a:ext>
                </a:extLst>
              </a:tr>
              <a:tr h="278179">
                <a:tc>
                  <a:txBody>
                    <a:bodyPr/>
                    <a:lstStyle/>
                    <a:p>
                      <a:pPr algn="just">
                        <a:spcAft>
                          <a:spcPts val="0"/>
                        </a:spcAft>
                      </a:pPr>
                      <a:r>
                        <a:rPr lang="en-GB" sz="1200" dirty="0">
                          <a:solidFill>
                            <a:srgbClr val="002060"/>
                          </a:solidFill>
                          <a:effectLst/>
                          <a:latin typeface="Calibri"/>
                          <a:ea typeface="Times New Roman"/>
                          <a:cs typeface="Calibri"/>
                        </a:rPr>
                        <a:t>Aerobics, </a:t>
                      </a:r>
                      <a:r>
                        <a:rPr lang="en-GB" sz="1200" dirty="0" err="1">
                          <a:solidFill>
                            <a:srgbClr val="002060"/>
                          </a:solidFill>
                          <a:effectLst/>
                          <a:latin typeface="Calibri"/>
                          <a:ea typeface="Times New Roman"/>
                          <a:cs typeface="Calibri"/>
                        </a:rPr>
                        <a:t>niedrige</a:t>
                      </a:r>
                      <a:r>
                        <a:rPr lang="en-GB" sz="1200" dirty="0">
                          <a:solidFill>
                            <a:srgbClr val="002060"/>
                          </a:solidFill>
                          <a:effectLst/>
                          <a:latin typeface="Calibri"/>
                          <a:ea typeface="Times New Roman"/>
                          <a:cs typeface="Calibri"/>
                        </a:rPr>
                        <a:t> </a:t>
                      </a:r>
                      <a:r>
                        <a:rPr lang="en-GB" sz="1200" dirty="0" err="1">
                          <a:solidFill>
                            <a:srgbClr val="002060"/>
                          </a:solidFill>
                          <a:effectLst/>
                          <a:latin typeface="Calibri"/>
                          <a:ea typeface="Times New Roman"/>
                          <a:cs typeface="Calibri"/>
                        </a:rPr>
                        <a:t>Belastung</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365</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455</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545</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3"/>
                  </a:ext>
                </a:extLst>
              </a:tr>
              <a:tr h="278179">
                <a:tc>
                  <a:txBody>
                    <a:bodyPr/>
                    <a:lstStyle/>
                    <a:p>
                      <a:pPr algn="just">
                        <a:spcAft>
                          <a:spcPts val="0"/>
                        </a:spcAft>
                      </a:pPr>
                      <a:r>
                        <a:rPr lang="en-GB" sz="1200" dirty="0" err="1">
                          <a:solidFill>
                            <a:srgbClr val="002060"/>
                          </a:solidFill>
                          <a:effectLst/>
                          <a:latin typeface="Calibri"/>
                          <a:ea typeface="Times New Roman"/>
                          <a:cs typeface="Calibri"/>
                        </a:rPr>
                        <a:t>Gesellschaftstanz</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219</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273</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327</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4"/>
                  </a:ext>
                </a:extLst>
              </a:tr>
              <a:tr h="278179">
                <a:tc>
                  <a:txBody>
                    <a:bodyPr/>
                    <a:lstStyle/>
                    <a:p>
                      <a:pPr algn="just">
                        <a:spcAft>
                          <a:spcPts val="0"/>
                        </a:spcAft>
                      </a:pPr>
                      <a:r>
                        <a:rPr lang="en-GB" sz="1200" dirty="0" err="1">
                          <a:solidFill>
                            <a:srgbClr val="002060"/>
                          </a:solidFill>
                          <a:effectLst/>
                          <a:latin typeface="Calibri"/>
                          <a:ea typeface="Times New Roman"/>
                          <a:cs typeface="Calibri"/>
                        </a:rPr>
                        <a:t>Golfen</a:t>
                      </a:r>
                      <a:r>
                        <a:rPr lang="en-GB" sz="1200" baseline="0" dirty="0">
                          <a:solidFill>
                            <a:srgbClr val="002060"/>
                          </a:solidFill>
                          <a:effectLst/>
                          <a:latin typeface="Calibri"/>
                          <a:ea typeface="Times New Roman"/>
                          <a:cs typeface="Calibri"/>
                        </a:rPr>
                        <a:t> (</a:t>
                      </a:r>
                      <a:r>
                        <a:rPr lang="en-GB" sz="1200" baseline="0" dirty="0" err="1">
                          <a:solidFill>
                            <a:srgbClr val="002060"/>
                          </a:solidFill>
                          <a:effectLst/>
                          <a:latin typeface="Calibri"/>
                          <a:ea typeface="Times New Roman"/>
                          <a:cs typeface="Calibri"/>
                        </a:rPr>
                        <a:t>Gerät</a:t>
                      </a:r>
                      <a:r>
                        <a:rPr lang="en-GB" sz="1200" baseline="0" dirty="0">
                          <a:solidFill>
                            <a:srgbClr val="002060"/>
                          </a:solidFill>
                          <a:effectLst/>
                          <a:latin typeface="Calibri"/>
                          <a:ea typeface="Times New Roman"/>
                          <a:cs typeface="Calibri"/>
                        </a:rPr>
                        <a:t>  </a:t>
                      </a:r>
                      <a:r>
                        <a:rPr lang="en-GB" sz="1200" baseline="0" dirty="0" err="1">
                          <a:solidFill>
                            <a:srgbClr val="002060"/>
                          </a:solidFill>
                          <a:effectLst/>
                          <a:latin typeface="Calibri"/>
                          <a:ea typeface="Times New Roman"/>
                          <a:cs typeface="Calibri"/>
                        </a:rPr>
                        <a:t>getragen</a:t>
                      </a:r>
                      <a:r>
                        <a:rPr lang="en-GB" sz="1200" baseline="0" dirty="0">
                          <a:solidFill>
                            <a:srgbClr val="002060"/>
                          </a:solidFill>
                          <a:effectLst/>
                          <a:latin typeface="Calibri"/>
                          <a:ea typeface="Times New Roman"/>
                          <a:cs typeface="Calibri"/>
                        </a:rPr>
                        <a:t>)</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314</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391</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469</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5"/>
                  </a:ext>
                </a:extLst>
              </a:tr>
              <a:tr h="278179">
                <a:tc>
                  <a:txBody>
                    <a:bodyPr/>
                    <a:lstStyle/>
                    <a:p>
                      <a:pPr algn="just">
                        <a:spcAft>
                          <a:spcPts val="0"/>
                        </a:spcAft>
                      </a:pPr>
                      <a:r>
                        <a:rPr lang="en-GB" sz="1200" dirty="0" err="1">
                          <a:solidFill>
                            <a:srgbClr val="002060"/>
                          </a:solidFill>
                          <a:effectLst/>
                          <a:latin typeface="Calibri"/>
                          <a:ea typeface="Times New Roman"/>
                          <a:cs typeface="Calibri"/>
                        </a:rPr>
                        <a:t>Rudern</a:t>
                      </a:r>
                      <a:r>
                        <a:rPr lang="en-GB" sz="1200" dirty="0">
                          <a:solidFill>
                            <a:srgbClr val="002060"/>
                          </a:solidFill>
                          <a:effectLst/>
                          <a:latin typeface="Calibri"/>
                          <a:ea typeface="Times New Roman"/>
                          <a:cs typeface="Calibri"/>
                        </a:rPr>
                        <a:t> (</a:t>
                      </a:r>
                      <a:r>
                        <a:rPr lang="en-GB" sz="1200" dirty="0" err="1">
                          <a:solidFill>
                            <a:srgbClr val="002060"/>
                          </a:solidFill>
                          <a:effectLst/>
                          <a:latin typeface="Calibri"/>
                          <a:ea typeface="Times New Roman"/>
                          <a:cs typeface="Calibri"/>
                        </a:rPr>
                        <a:t>Gerät</a:t>
                      </a:r>
                      <a:r>
                        <a:rPr lang="en-GB" sz="1200" dirty="0">
                          <a:solidFill>
                            <a:srgbClr val="002060"/>
                          </a:solidFill>
                          <a:effectLst/>
                          <a:latin typeface="Calibri"/>
                          <a:ea typeface="Times New Roman"/>
                          <a:cs typeface="Calibri"/>
                        </a:rPr>
                        <a:t>)</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438</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546</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654</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6"/>
                  </a:ext>
                </a:extLst>
              </a:tr>
              <a:tr h="278179">
                <a:tc>
                  <a:txBody>
                    <a:bodyPr/>
                    <a:lstStyle/>
                    <a:p>
                      <a:pPr algn="just">
                        <a:spcAft>
                          <a:spcPts val="0"/>
                        </a:spcAft>
                      </a:pPr>
                      <a:r>
                        <a:rPr lang="en-GB" sz="1200" dirty="0" err="1">
                          <a:solidFill>
                            <a:srgbClr val="002060"/>
                          </a:solidFill>
                          <a:effectLst/>
                          <a:latin typeface="Calibri"/>
                          <a:ea typeface="Times New Roman"/>
                          <a:cs typeface="Calibri"/>
                        </a:rPr>
                        <a:t>Joggen</a:t>
                      </a:r>
                      <a:r>
                        <a:rPr lang="en-GB" sz="1200" dirty="0">
                          <a:solidFill>
                            <a:srgbClr val="002060"/>
                          </a:solidFill>
                          <a:effectLst/>
                          <a:latin typeface="Calibri"/>
                          <a:ea typeface="Times New Roman"/>
                          <a:cs typeface="Calibri"/>
                        </a:rPr>
                        <a:t>, 8 km/</a:t>
                      </a:r>
                      <a:r>
                        <a:rPr lang="en-GB" sz="1200" dirty="0" err="1">
                          <a:solidFill>
                            <a:srgbClr val="002060"/>
                          </a:solidFill>
                          <a:effectLst/>
                          <a:latin typeface="Calibri"/>
                          <a:ea typeface="Times New Roman"/>
                          <a:cs typeface="Calibri"/>
                        </a:rPr>
                        <a:t>Stunde</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606</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755</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905</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7"/>
                  </a:ext>
                </a:extLst>
              </a:tr>
              <a:tr h="278179">
                <a:tc>
                  <a:txBody>
                    <a:bodyPr/>
                    <a:lstStyle/>
                    <a:p>
                      <a:pPr algn="just">
                        <a:spcAft>
                          <a:spcPts val="0"/>
                        </a:spcAft>
                      </a:pPr>
                      <a:r>
                        <a:rPr lang="en-GB" sz="1200" dirty="0" err="1">
                          <a:solidFill>
                            <a:srgbClr val="002060"/>
                          </a:solidFill>
                          <a:effectLst/>
                          <a:latin typeface="Calibri"/>
                          <a:ea typeface="Times New Roman"/>
                          <a:cs typeface="Calibri"/>
                        </a:rPr>
                        <a:t>Crosstrainer</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657</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819</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981</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8"/>
                  </a:ext>
                </a:extLst>
              </a:tr>
              <a:tr h="278179">
                <a:tc>
                  <a:txBody>
                    <a:bodyPr/>
                    <a:lstStyle/>
                    <a:p>
                      <a:pPr algn="just">
                        <a:spcAft>
                          <a:spcPts val="0"/>
                        </a:spcAft>
                      </a:pPr>
                      <a:r>
                        <a:rPr lang="en-GB" sz="1200" dirty="0" err="1">
                          <a:solidFill>
                            <a:srgbClr val="002060"/>
                          </a:solidFill>
                          <a:effectLst/>
                          <a:latin typeface="Calibri"/>
                          <a:ea typeface="Times New Roman"/>
                          <a:cs typeface="Calibri"/>
                        </a:rPr>
                        <a:t>Bahnen</a:t>
                      </a:r>
                      <a:r>
                        <a:rPr lang="en-GB" sz="1200" dirty="0">
                          <a:solidFill>
                            <a:srgbClr val="002060"/>
                          </a:solidFill>
                          <a:effectLst/>
                          <a:latin typeface="Calibri"/>
                          <a:ea typeface="Times New Roman"/>
                          <a:cs typeface="Calibri"/>
                        </a:rPr>
                        <a:t> </a:t>
                      </a:r>
                      <a:r>
                        <a:rPr lang="en-GB" sz="1200" dirty="0" err="1">
                          <a:solidFill>
                            <a:srgbClr val="002060"/>
                          </a:solidFill>
                          <a:effectLst/>
                          <a:latin typeface="Calibri"/>
                          <a:ea typeface="Times New Roman"/>
                          <a:cs typeface="Calibri"/>
                        </a:rPr>
                        <a:t>schwimmen</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423</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528</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632</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9"/>
                  </a:ext>
                </a:extLst>
              </a:tr>
              <a:tr h="278179">
                <a:tc>
                  <a:txBody>
                    <a:bodyPr/>
                    <a:lstStyle/>
                    <a:p>
                      <a:pPr algn="just">
                        <a:spcAft>
                          <a:spcPts val="0"/>
                        </a:spcAft>
                      </a:pPr>
                      <a:r>
                        <a:rPr lang="en-GB" sz="1200">
                          <a:solidFill>
                            <a:srgbClr val="002060"/>
                          </a:solidFill>
                          <a:effectLst/>
                          <a:latin typeface="Calibri"/>
                          <a:ea typeface="Times New Roman"/>
                          <a:cs typeface="Calibri"/>
                        </a:rPr>
                        <a:t>Tai Chi</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219</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273</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327</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10"/>
                  </a:ext>
                </a:extLst>
              </a:tr>
              <a:tr h="278179">
                <a:tc>
                  <a:txBody>
                    <a:bodyPr/>
                    <a:lstStyle/>
                    <a:p>
                      <a:pPr algn="just">
                        <a:spcAft>
                          <a:spcPts val="0"/>
                        </a:spcAft>
                      </a:pPr>
                      <a:r>
                        <a:rPr lang="en-GB" sz="1200" dirty="0">
                          <a:solidFill>
                            <a:srgbClr val="002060"/>
                          </a:solidFill>
                          <a:effectLst/>
                          <a:latin typeface="Calibri"/>
                          <a:ea typeface="Times New Roman"/>
                          <a:cs typeface="Calibri"/>
                        </a:rPr>
                        <a:t>Tennis, </a:t>
                      </a:r>
                      <a:r>
                        <a:rPr lang="en-GB" sz="1200" dirty="0" err="1">
                          <a:solidFill>
                            <a:srgbClr val="002060"/>
                          </a:solidFill>
                          <a:effectLst/>
                          <a:latin typeface="Calibri"/>
                          <a:ea typeface="Times New Roman"/>
                          <a:cs typeface="Calibri"/>
                        </a:rPr>
                        <a:t>Einzel</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584</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728</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872</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11"/>
                  </a:ext>
                </a:extLst>
              </a:tr>
              <a:tr h="278179">
                <a:tc>
                  <a:txBody>
                    <a:bodyPr/>
                    <a:lstStyle/>
                    <a:p>
                      <a:pPr algn="just">
                        <a:spcAft>
                          <a:spcPts val="0"/>
                        </a:spcAft>
                      </a:pPr>
                      <a:r>
                        <a:rPr lang="en-GB" sz="1200" dirty="0">
                          <a:solidFill>
                            <a:srgbClr val="002060"/>
                          </a:solidFill>
                          <a:effectLst/>
                          <a:latin typeface="Calibri"/>
                          <a:ea typeface="Times New Roman"/>
                          <a:cs typeface="Calibri"/>
                        </a:rPr>
                        <a:t>Walking, 5.5</a:t>
                      </a:r>
                      <a:r>
                        <a:rPr lang="en-GB" sz="1200" baseline="0" dirty="0">
                          <a:solidFill>
                            <a:srgbClr val="002060"/>
                          </a:solidFill>
                          <a:effectLst/>
                          <a:latin typeface="Calibri"/>
                          <a:ea typeface="Times New Roman"/>
                          <a:cs typeface="Calibri"/>
                        </a:rPr>
                        <a:t> km/</a:t>
                      </a:r>
                      <a:r>
                        <a:rPr lang="en-GB" sz="1200" baseline="0" dirty="0" err="1">
                          <a:solidFill>
                            <a:srgbClr val="002060"/>
                          </a:solidFill>
                          <a:effectLst/>
                          <a:latin typeface="Calibri"/>
                          <a:ea typeface="Times New Roman"/>
                          <a:cs typeface="Calibri"/>
                        </a:rPr>
                        <a:t>Stunde</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314</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391</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200" dirty="0">
                          <a:solidFill>
                            <a:srgbClr val="002060"/>
                          </a:solidFill>
                          <a:effectLst/>
                          <a:latin typeface="Calibri"/>
                          <a:ea typeface="Times New Roman"/>
                          <a:cs typeface="Calibri"/>
                        </a:rPr>
                        <a:t>469</a:t>
                      </a:r>
                      <a:endParaRPr lang="en-GB" sz="1200" dirty="0">
                        <a:solidFill>
                          <a:srgbClr val="002060"/>
                        </a:solidFill>
                        <a:effectLst/>
                        <a:latin typeface="Calibri"/>
                        <a:ea typeface="Calibri"/>
                        <a:cs typeface="Times New Roman"/>
                      </a:endParaRPr>
                    </a:p>
                  </a:txBody>
                  <a:tcPr marL="95245" marR="95245" marT="47633" marB="47633">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3" name="Rectangle 2">
            <a:extLst>
              <a:ext uri="{FF2B5EF4-FFF2-40B4-BE49-F238E27FC236}">
                <a16:creationId xmlns:a16="http://schemas.microsoft.com/office/drawing/2014/main" id="{46F86F7E-507A-40A1-84E6-B470DB33E49D}"/>
              </a:ext>
            </a:extLst>
          </p:cNvPr>
          <p:cNvSpPr/>
          <p:nvPr/>
        </p:nvSpPr>
        <p:spPr>
          <a:xfrm>
            <a:off x="344488" y="417513"/>
            <a:ext cx="7632700" cy="954087"/>
          </a:xfrm>
          <a:prstGeom prst="rect">
            <a:avLst/>
          </a:prstGeom>
        </p:spPr>
        <p:txBody>
          <a:bodyPr>
            <a:spAutoFit/>
          </a:bodyPr>
          <a:lstStyle/>
          <a:p>
            <a:pPr algn="just">
              <a:spcAft>
                <a:spcPts val="0"/>
              </a:spcAft>
              <a:defRPr/>
            </a:pPr>
            <a:r>
              <a:rPr lang="en-GB" sz="1600" b="1" dirty="0">
                <a:solidFill>
                  <a:srgbClr val="7030A0"/>
                </a:solidFill>
                <a:latin typeface="Calibri"/>
                <a:ea typeface="Times New Roman"/>
                <a:cs typeface="Calibri"/>
              </a:rPr>
              <a:t>Top 10 Tips, um </a:t>
            </a:r>
            <a:r>
              <a:rPr lang="en-GB" sz="1600" b="1" dirty="0" err="1">
                <a:solidFill>
                  <a:srgbClr val="7030A0"/>
                </a:solidFill>
                <a:latin typeface="Calibri"/>
                <a:ea typeface="Times New Roman"/>
                <a:cs typeface="Calibri"/>
              </a:rPr>
              <a:t>Übergewicht</a:t>
            </a:r>
            <a:r>
              <a:rPr lang="en-GB" sz="1600" b="1" dirty="0">
                <a:solidFill>
                  <a:srgbClr val="7030A0"/>
                </a:solidFill>
                <a:latin typeface="Calibri"/>
                <a:ea typeface="Times New Roman"/>
                <a:cs typeface="Calibri"/>
              </a:rPr>
              <a:t> </a:t>
            </a:r>
            <a:r>
              <a:rPr lang="en-GB" sz="1600" b="1" dirty="0" err="1">
                <a:solidFill>
                  <a:srgbClr val="7030A0"/>
                </a:solidFill>
                <a:latin typeface="Calibri"/>
                <a:ea typeface="Times New Roman"/>
                <a:cs typeface="Calibri"/>
              </a:rPr>
              <a:t>nach</a:t>
            </a:r>
            <a:r>
              <a:rPr lang="en-GB" sz="1600" b="1" dirty="0">
                <a:solidFill>
                  <a:srgbClr val="7030A0"/>
                </a:solidFill>
                <a:latin typeface="Calibri"/>
                <a:ea typeface="Times New Roman"/>
                <a:cs typeface="Calibri"/>
              </a:rPr>
              <a:t> den </a:t>
            </a:r>
            <a:r>
              <a:rPr lang="en-GB" sz="1600" b="1" dirty="0" err="1">
                <a:solidFill>
                  <a:srgbClr val="7030A0"/>
                </a:solidFill>
                <a:latin typeface="Calibri"/>
                <a:ea typeface="Times New Roman"/>
                <a:cs typeface="Calibri"/>
              </a:rPr>
              <a:t>Wechseljahren</a:t>
            </a:r>
            <a:r>
              <a:rPr lang="en-GB" sz="1600" b="1" dirty="0">
                <a:solidFill>
                  <a:srgbClr val="7030A0"/>
                </a:solidFill>
                <a:latin typeface="Calibri"/>
                <a:ea typeface="Times New Roman"/>
                <a:cs typeface="Calibri"/>
              </a:rPr>
              <a:t> </a:t>
            </a:r>
            <a:r>
              <a:rPr lang="en-GB" sz="1600" b="1" dirty="0" err="1">
                <a:solidFill>
                  <a:srgbClr val="7030A0"/>
                </a:solidFill>
                <a:latin typeface="Calibri"/>
                <a:ea typeface="Times New Roman"/>
                <a:cs typeface="Calibri"/>
              </a:rPr>
              <a:t>vorzubeugen</a:t>
            </a:r>
            <a:endParaRPr lang="en-GB" sz="1600" b="1" dirty="0">
              <a:solidFill>
                <a:srgbClr val="7030A0"/>
              </a:solidFill>
              <a:latin typeface="Calibri"/>
              <a:ea typeface="Times New Roman"/>
              <a:cs typeface="Calibri"/>
            </a:endParaRPr>
          </a:p>
          <a:p>
            <a:pPr algn="just">
              <a:spcAft>
                <a:spcPts val="0"/>
              </a:spcAft>
              <a:defRPr/>
            </a:pPr>
            <a:endParaRPr lang="en-GB" sz="1600" dirty="0">
              <a:solidFill>
                <a:srgbClr val="7030A0"/>
              </a:solidFill>
              <a:latin typeface="Calibri"/>
              <a:ea typeface="Calibri"/>
              <a:cs typeface="Times New Roman"/>
            </a:endParaRPr>
          </a:p>
          <a:p>
            <a:pPr marL="342900" indent="-342900" algn="just">
              <a:spcAft>
                <a:spcPts val="0"/>
              </a:spcAft>
              <a:buFont typeface="+mj-lt"/>
              <a:buAutoNum type="arabicPeriod"/>
              <a:defRPr/>
            </a:pPr>
            <a:r>
              <a:rPr lang="en-GB" sz="1200" dirty="0" err="1">
                <a:solidFill>
                  <a:srgbClr val="002060"/>
                </a:solidFill>
                <a:latin typeface="Calibri"/>
                <a:ea typeface="Times New Roman"/>
                <a:cs typeface="Calibri"/>
              </a:rPr>
              <a:t>Bewegen</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Sich</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sich</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täglich</a:t>
            </a:r>
            <a:r>
              <a:rPr lang="en-GB" sz="1200" dirty="0">
                <a:solidFill>
                  <a:srgbClr val="002060"/>
                </a:solidFill>
                <a:latin typeface="Calibri"/>
                <a:ea typeface="Times New Roman"/>
                <a:cs typeface="Calibri"/>
              </a:rPr>
              <a:t> – </a:t>
            </a:r>
            <a:r>
              <a:rPr lang="en-GB" sz="1200" dirty="0" err="1">
                <a:solidFill>
                  <a:srgbClr val="002060"/>
                </a:solidFill>
                <a:latin typeface="Calibri"/>
                <a:ea typeface="Times New Roman"/>
                <a:cs typeface="Calibri"/>
              </a:rPr>
              <a:t>idealerweise</a:t>
            </a:r>
            <a:r>
              <a:rPr lang="en-GB" sz="1200" dirty="0">
                <a:solidFill>
                  <a:srgbClr val="002060"/>
                </a:solidFill>
                <a:latin typeface="Calibri"/>
                <a:ea typeface="Times New Roman"/>
                <a:cs typeface="Calibri"/>
              </a:rPr>
              <a:t> 30-60 </a:t>
            </a:r>
            <a:r>
              <a:rPr lang="en-GB" sz="1200" dirty="0" err="1">
                <a:solidFill>
                  <a:srgbClr val="002060"/>
                </a:solidFill>
                <a:latin typeface="Calibri"/>
                <a:ea typeface="Times New Roman"/>
                <a:cs typeface="Calibri"/>
              </a:rPr>
              <a:t>Minuten</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mit</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mittlerer</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Belastung</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Untenstehende</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Liste</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zeigt</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verschiedene</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Bewegungsformen</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mit</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dem</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entsprechenden</a:t>
            </a:r>
            <a:r>
              <a:rPr lang="en-GB" sz="1200" dirty="0">
                <a:solidFill>
                  <a:srgbClr val="002060"/>
                </a:solidFill>
                <a:latin typeface="Calibri"/>
                <a:ea typeface="Times New Roman"/>
                <a:cs typeface="Calibri"/>
              </a:rPr>
              <a:t> </a:t>
            </a:r>
            <a:r>
              <a:rPr lang="en-GB" sz="1200" dirty="0" err="1">
                <a:solidFill>
                  <a:srgbClr val="002060"/>
                </a:solidFill>
                <a:latin typeface="Calibri"/>
                <a:ea typeface="Times New Roman"/>
                <a:cs typeface="Calibri"/>
              </a:rPr>
              <a:t>Kalorienverbrauch</a:t>
            </a:r>
            <a:r>
              <a:rPr lang="en-GB" sz="1200" dirty="0">
                <a:solidFill>
                  <a:srgbClr val="002060"/>
                </a:solidFill>
                <a:latin typeface="Calibri"/>
                <a:ea typeface="Times New Roman"/>
                <a:cs typeface="Calibri"/>
              </a:rPr>
              <a:t>: </a:t>
            </a:r>
            <a:r>
              <a:rPr lang="en-GB" sz="1200" baseline="30000" dirty="0">
                <a:solidFill>
                  <a:srgbClr val="002060"/>
                </a:solidFill>
                <a:latin typeface="Calibri"/>
                <a:ea typeface="Calibri"/>
                <a:cs typeface="Calibri"/>
              </a:rPr>
              <a:t>[5.].</a:t>
            </a:r>
            <a:endParaRPr lang="en-GB" sz="1200" dirty="0">
              <a:solidFill>
                <a:srgbClr val="002060"/>
              </a:solidFill>
              <a:latin typeface="Calibri"/>
              <a:ea typeface="Calibri"/>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a:extLst>
              <a:ext uri="{FF2B5EF4-FFF2-40B4-BE49-F238E27FC236}">
                <a16:creationId xmlns:a16="http://schemas.microsoft.com/office/drawing/2014/main" id="{CFCBDD62-619F-41FF-B864-4F877C18481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8D9D9D23-6DAE-491E-ADCC-E6F4BA3D07B1}"/>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8196" name="Subtitle 2">
            <a:extLst>
              <a:ext uri="{FF2B5EF4-FFF2-40B4-BE49-F238E27FC236}">
                <a16:creationId xmlns:a16="http://schemas.microsoft.com/office/drawing/2014/main" id="{6D75A00A-6130-460F-A2DC-425C8C6199FE}"/>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800" b="1" baseline="30000">
                <a:solidFill>
                  <a:schemeClr val="bg1"/>
                </a:solidFill>
              </a:rPr>
              <a:t>6</a:t>
            </a:r>
            <a:endParaRPr lang="en-GB" altLang="en-US" sz="1800" b="1">
              <a:solidFill>
                <a:schemeClr val="bg1"/>
              </a:solidFill>
            </a:endParaRPr>
          </a:p>
        </p:txBody>
      </p:sp>
      <p:pic>
        <p:nvPicPr>
          <p:cNvPr id="10" name="Picture 9">
            <a:extLst>
              <a:ext uri="{FF2B5EF4-FFF2-40B4-BE49-F238E27FC236}">
                <a16:creationId xmlns:a16="http://schemas.microsoft.com/office/drawing/2014/main" id="{DA25E9F5-ECE2-4B65-B421-524A5ACC81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7376" y="18864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Rectangle 1">
            <a:extLst>
              <a:ext uri="{FF2B5EF4-FFF2-40B4-BE49-F238E27FC236}">
                <a16:creationId xmlns:a16="http://schemas.microsoft.com/office/drawing/2014/main" id="{5EEEC140-7AC0-4101-B865-7C3FF65B70DA}"/>
              </a:ext>
            </a:extLst>
          </p:cNvPr>
          <p:cNvSpPr/>
          <p:nvPr/>
        </p:nvSpPr>
        <p:spPr>
          <a:xfrm>
            <a:off x="415925" y="404813"/>
            <a:ext cx="7561263" cy="6002337"/>
          </a:xfrm>
          <a:prstGeom prst="rect">
            <a:avLst/>
          </a:prstGeom>
        </p:spPr>
        <p:txBody>
          <a:bodyPr>
            <a:spAutoFit/>
          </a:bodyPr>
          <a:lstStyle/>
          <a:p>
            <a:pPr marL="228600" indent="-228600" algn="just">
              <a:buFont typeface="+mj-lt"/>
              <a:buAutoNum type="arabicPeriod" startAt="2"/>
              <a:defRPr/>
            </a:pPr>
            <a:r>
              <a:rPr lang="en-GB" sz="1200" dirty="0" err="1">
                <a:solidFill>
                  <a:srgbClr val="002060"/>
                </a:solidFill>
                <a:latin typeface="+mj-lt"/>
              </a:rPr>
              <a:t>Reduzieren</a:t>
            </a:r>
            <a:r>
              <a:rPr lang="en-GB" sz="1200" dirty="0">
                <a:solidFill>
                  <a:srgbClr val="002060"/>
                </a:solidFill>
                <a:latin typeface="+mj-lt"/>
              </a:rPr>
              <a:t> </a:t>
            </a:r>
            <a:r>
              <a:rPr lang="en-GB" sz="1200" dirty="0" err="1">
                <a:solidFill>
                  <a:srgbClr val="002060"/>
                </a:solidFill>
                <a:latin typeface="+mj-lt"/>
              </a:rPr>
              <a:t>Sie</a:t>
            </a:r>
            <a:r>
              <a:rPr lang="en-GB" sz="1200" dirty="0">
                <a:solidFill>
                  <a:srgbClr val="002060"/>
                </a:solidFill>
                <a:latin typeface="+mj-lt"/>
              </a:rPr>
              <a:t> </a:t>
            </a:r>
            <a:r>
              <a:rPr lang="en-GB" sz="1200" dirty="0" err="1">
                <a:solidFill>
                  <a:srgbClr val="002060"/>
                </a:solidFill>
                <a:latin typeface="+mj-lt"/>
              </a:rPr>
              <a:t>Ihre</a:t>
            </a:r>
            <a:r>
              <a:rPr lang="en-GB" sz="1200" dirty="0">
                <a:solidFill>
                  <a:srgbClr val="002060"/>
                </a:solidFill>
                <a:latin typeface="+mj-lt"/>
              </a:rPr>
              <a:t> </a:t>
            </a:r>
            <a:r>
              <a:rPr lang="en-GB" sz="1200" dirty="0" err="1">
                <a:solidFill>
                  <a:srgbClr val="002060"/>
                </a:solidFill>
                <a:latin typeface="+mj-lt"/>
              </a:rPr>
              <a:t>Kalorienzufuhr</a:t>
            </a:r>
            <a:r>
              <a:rPr lang="en-GB" sz="1200" dirty="0">
                <a:solidFill>
                  <a:srgbClr val="002060"/>
                </a:solidFill>
                <a:latin typeface="+mj-lt"/>
              </a:rPr>
              <a:t> und </a:t>
            </a:r>
            <a:r>
              <a:rPr lang="en-GB" sz="1200" dirty="0" err="1">
                <a:solidFill>
                  <a:srgbClr val="002060"/>
                </a:solidFill>
                <a:latin typeface="+mj-lt"/>
              </a:rPr>
              <a:t>haben</a:t>
            </a:r>
            <a:r>
              <a:rPr lang="en-GB" sz="1200" dirty="0">
                <a:solidFill>
                  <a:srgbClr val="002060"/>
                </a:solidFill>
                <a:latin typeface="+mj-lt"/>
              </a:rPr>
              <a:t> </a:t>
            </a:r>
            <a:r>
              <a:rPr lang="en-GB" sz="1200" dirty="0" err="1">
                <a:solidFill>
                  <a:srgbClr val="002060"/>
                </a:solidFill>
                <a:latin typeface="+mj-lt"/>
              </a:rPr>
              <a:t>Sie</a:t>
            </a:r>
            <a:r>
              <a:rPr lang="en-GB" sz="1200" dirty="0">
                <a:solidFill>
                  <a:srgbClr val="002060"/>
                </a:solidFill>
                <a:latin typeface="+mj-lt"/>
              </a:rPr>
              <a:t> </a:t>
            </a:r>
            <a:r>
              <a:rPr lang="en-GB" sz="1200" dirty="0" err="1">
                <a:solidFill>
                  <a:srgbClr val="002060"/>
                </a:solidFill>
                <a:latin typeface="+mj-lt"/>
              </a:rPr>
              <a:t>Geduld</a:t>
            </a:r>
            <a:r>
              <a:rPr lang="en-GB" sz="1200" dirty="0">
                <a:solidFill>
                  <a:srgbClr val="002060"/>
                </a:solidFill>
                <a:latin typeface="+mj-lt"/>
              </a:rPr>
              <a:t>; </a:t>
            </a:r>
            <a:r>
              <a:rPr lang="en-GB" sz="1200" dirty="0" err="1">
                <a:solidFill>
                  <a:srgbClr val="002060"/>
                </a:solidFill>
                <a:latin typeface="+mj-lt"/>
              </a:rPr>
              <a:t>effektives</a:t>
            </a:r>
            <a:r>
              <a:rPr lang="en-GB" sz="1200" dirty="0">
                <a:solidFill>
                  <a:srgbClr val="002060"/>
                </a:solidFill>
                <a:latin typeface="+mj-lt"/>
              </a:rPr>
              <a:t> </a:t>
            </a:r>
            <a:r>
              <a:rPr lang="en-GB" sz="1200" dirty="0" err="1">
                <a:solidFill>
                  <a:srgbClr val="002060"/>
                </a:solidFill>
                <a:latin typeface="+mj-lt"/>
              </a:rPr>
              <a:t>Abnehmen</a:t>
            </a:r>
            <a:r>
              <a:rPr lang="en-GB" sz="1200" dirty="0">
                <a:solidFill>
                  <a:srgbClr val="002060"/>
                </a:solidFill>
                <a:latin typeface="+mj-lt"/>
              </a:rPr>
              <a:t> </a:t>
            </a:r>
            <a:r>
              <a:rPr lang="en-GB" sz="1200" dirty="0" err="1">
                <a:solidFill>
                  <a:srgbClr val="002060"/>
                </a:solidFill>
                <a:latin typeface="+mj-lt"/>
              </a:rPr>
              <a:t>braucht</a:t>
            </a:r>
            <a:r>
              <a:rPr lang="en-GB" sz="1200" dirty="0">
                <a:solidFill>
                  <a:srgbClr val="002060"/>
                </a:solidFill>
                <a:latin typeface="+mj-lt"/>
              </a:rPr>
              <a:t> seine </a:t>
            </a:r>
            <a:r>
              <a:rPr lang="en-GB" sz="1200" dirty="0" err="1">
                <a:solidFill>
                  <a:srgbClr val="002060"/>
                </a:solidFill>
                <a:latin typeface="+mj-lt"/>
              </a:rPr>
              <a:t>Zeit</a:t>
            </a:r>
            <a:r>
              <a:rPr lang="en-GB" sz="1200" dirty="0">
                <a:solidFill>
                  <a:srgbClr val="002060"/>
                </a:solidFill>
                <a:latin typeface="+mj-lt"/>
              </a:rPr>
              <a:t>. Um </a:t>
            </a:r>
            <a:r>
              <a:rPr lang="en-GB" sz="1200" dirty="0" err="1">
                <a:solidFill>
                  <a:srgbClr val="002060"/>
                </a:solidFill>
                <a:latin typeface="+mj-lt"/>
              </a:rPr>
              <a:t>Ihr</a:t>
            </a:r>
            <a:r>
              <a:rPr lang="en-GB" sz="1200" dirty="0">
                <a:solidFill>
                  <a:srgbClr val="002060"/>
                </a:solidFill>
                <a:latin typeface="+mj-lt"/>
              </a:rPr>
              <a:t> </a:t>
            </a:r>
            <a:r>
              <a:rPr lang="en-GB" sz="1200" dirty="0" err="1">
                <a:solidFill>
                  <a:srgbClr val="002060"/>
                </a:solidFill>
                <a:latin typeface="+mj-lt"/>
              </a:rPr>
              <a:t>Gewicht</a:t>
            </a:r>
            <a:r>
              <a:rPr lang="en-GB" sz="1200" dirty="0">
                <a:solidFill>
                  <a:srgbClr val="002060"/>
                </a:solidFill>
                <a:latin typeface="+mj-lt"/>
              </a:rPr>
              <a:t> </a:t>
            </a:r>
            <a:r>
              <a:rPr lang="en-GB" sz="1200" dirty="0" err="1">
                <a:solidFill>
                  <a:srgbClr val="002060"/>
                </a:solidFill>
                <a:latin typeface="+mj-lt"/>
              </a:rPr>
              <a:t>während</a:t>
            </a:r>
            <a:r>
              <a:rPr lang="en-GB" sz="1200" dirty="0">
                <a:solidFill>
                  <a:srgbClr val="002060"/>
                </a:solidFill>
                <a:latin typeface="+mj-lt"/>
              </a:rPr>
              <a:t> der </a:t>
            </a:r>
            <a:r>
              <a:rPr lang="en-GB" sz="1200" dirty="0" err="1">
                <a:solidFill>
                  <a:srgbClr val="002060"/>
                </a:solidFill>
                <a:latin typeface="+mj-lt"/>
              </a:rPr>
              <a:t>Jahre</a:t>
            </a:r>
            <a:r>
              <a:rPr lang="en-GB" sz="1200" dirty="0">
                <a:solidFill>
                  <a:srgbClr val="002060"/>
                </a:solidFill>
                <a:latin typeface="+mj-lt"/>
              </a:rPr>
              <a:t> um die 50 </a:t>
            </a:r>
            <a:r>
              <a:rPr lang="en-GB" sz="1200" dirty="0" err="1">
                <a:solidFill>
                  <a:srgbClr val="002060"/>
                </a:solidFill>
                <a:latin typeface="+mj-lt"/>
              </a:rPr>
              <a:t>zu</a:t>
            </a:r>
            <a:r>
              <a:rPr lang="en-GB" sz="1200" dirty="0">
                <a:solidFill>
                  <a:srgbClr val="002060"/>
                </a:solidFill>
                <a:latin typeface="+mj-lt"/>
              </a:rPr>
              <a:t> </a:t>
            </a:r>
            <a:r>
              <a:rPr lang="en-GB" sz="1200" dirty="0" err="1">
                <a:solidFill>
                  <a:srgbClr val="002060"/>
                </a:solidFill>
                <a:latin typeface="+mj-lt"/>
              </a:rPr>
              <a:t>halten</a:t>
            </a:r>
            <a:r>
              <a:rPr lang="en-GB" sz="1200" dirty="0">
                <a:solidFill>
                  <a:srgbClr val="002060"/>
                </a:solidFill>
                <a:latin typeface="+mj-lt"/>
              </a:rPr>
              <a:t>, </a:t>
            </a:r>
            <a:r>
              <a:rPr lang="en-GB" sz="1200" dirty="0" err="1">
                <a:solidFill>
                  <a:srgbClr val="002060"/>
                </a:solidFill>
                <a:latin typeface="+mj-lt"/>
              </a:rPr>
              <a:t>brauchen</a:t>
            </a:r>
            <a:r>
              <a:rPr lang="en-GB" sz="1200" dirty="0">
                <a:solidFill>
                  <a:srgbClr val="002060"/>
                </a:solidFill>
                <a:latin typeface="+mj-lt"/>
              </a:rPr>
              <a:t> </a:t>
            </a:r>
            <a:r>
              <a:rPr lang="en-GB" sz="1200" dirty="0" err="1">
                <a:solidFill>
                  <a:srgbClr val="002060"/>
                </a:solidFill>
                <a:latin typeface="+mj-lt"/>
              </a:rPr>
              <a:t>Sie</a:t>
            </a:r>
            <a:r>
              <a:rPr lang="en-GB" sz="1200" dirty="0">
                <a:solidFill>
                  <a:srgbClr val="002060"/>
                </a:solidFill>
                <a:latin typeface="+mj-lt"/>
              </a:rPr>
              <a:t> 200 </a:t>
            </a:r>
            <a:r>
              <a:rPr lang="en-GB" sz="1200" dirty="0" err="1">
                <a:solidFill>
                  <a:srgbClr val="002060"/>
                </a:solidFill>
                <a:latin typeface="+mj-lt"/>
              </a:rPr>
              <a:t>Kalorien</a:t>
            </a:r>
            <a:r>
              <a:rPr lang="en-GB" sz="1200" dirty="0">
                <a:solidFill>
                  <a:srgbClr val="002060"/>
                </a:solidFill>
                <a:latin typeface="+mj-lt"/>
              </a:rPr>
              <a:t> </a:t>
            </a:r>
            <a:r>
              <a:rPr lang="en-GB" sz="1200" dirty="0" err="1">
                <a:solidFill>
                  <a:srgbClr val="002060"/>
                </a:solidFill>
                <a:latin typeface="+mj-lt"/>
              </a:rPr>
              <a:t>täglich</a:t>
            </a:r>
            <a:r>
              <a:rPr lang="en-GB" sz="1200" dirty="0">
                <a:solidFill>
                  <a:srgbClr val="002060"/>
                </a:solidFill>
                <a:latin typeface="+mj-lt"/>
              </a:rPr>
              <a:t> </a:t>
            </a:r>
            <a:r>
              <a:rPr lang="en-GB" sz="1200" dirty="0" err="1">
                <a:solidFill>
                  <a:srgbClr val="002060"/>
                </a:solidFill>
                <a:latin typeface="+mj-lt"/>
              </a:rPr>
              <a:t>weniger</a:t>
            </a:r>
            <a:r>
              <a:rPr lang="en-GB" sz="1200" dirty="0">
                <a:solidFill>
                  <a:srgbClr val="002060"/>
                </a:solidFill>
                <a:latin typeface="+mj-lt"/>
              </a:rPr>
              <a:t>, </a:t>
            </a:r>
            <a:r>
              <a:rPr lang="en-GB" sz="1200" dirty="0" err="1">
                <a:solidFill>
                  <a:srgbClr val="002060"/>
                </a:solidFill>
                <a:latin typeface="+mj-lt"/>
              </a:rPr>
              <a:t>als</a:t>
            </a:r>
            <a:r>
              <a:rPr lang="en-GB" sz="1200" dirty="0">
                <a:solidFill>
                  <a:srgbClr val="002060"/>
                </a:solidFill>
                <a:latin typeface="+mj-lt"/>
              </a:rPr>
              <a:t> </a:t>
            </a:r>
            <a:r>
              <a:rPr lang="en-GB" sz="1200" dirty="0" err="1">
                <a:solidFill>
                  <a:srgbClr val="002060"/>
                </a:solidFill>
                <a:latin typeface="+mj-lt"/>
              </a:rPr>
              <a:t>es</a:t>
            </a:r>
            <a:r>
              <a:rPr lang="en-GB" sz="1200" dirty="0">
                <a:solidFill>
                  <a:srgbClr val="002060"/>
                </a:solidFill>
                <a:latin typeface="+mj-lt"/>
              </a:rPr>
              <a:t> um die 30-40 </a:t>
            </a:r>
            <a:r>
              <a:rPr lang="en-GB" sz="1200" dirty="0" err="1">
                <a:solidFill>
                  <a:srgbClr val="002060"/>
                </a:solidFill>
                <a:latin typeface="+mj-lt"/>
              </a:rPr>
              <a:t>Jahre</a:t>
            </a:r>
            <a:r>
              <a:rPr lang="en-GB" sz="1200" dirty="0">
                <a:solidFill>
                  <a:srgbClr val="002060"/>
                </a:solidFill>
                <a:latin typeface="+mj-lt"/>
              </a:rPr>
              <a:t> </a:t>
            </a:r>
            <a:r>
              <a:rPr lang="en-GB" sz="1200" dirty="0" err="1">
                <a:solidFill>
                  <a:srgbClr val="002060"/>
                </a:solidFill>
                <a:latin typeface="+mj-lt"/>
              </a:rPr>
              <a:t>waren</a:t>
            </a:r>
            <a:r>
              <a:rPr lang="en-GB" sz="1200" dirty="0">
                <a:solidFill>
                  <a:srgbClr val="002060"/>
                </a:solidFill>
                <a:latin typeface="+mj-lt"/>
              </a:rPr>
              <a:t>. Da die </a:t>
            </a:r>
            <a:r>
              <a:rPr lang="en-GB" sz="1200" dirty="0" err="1">
                <a:solidFill>
                  <a:srgbClr val="002060"/>
                </a:solidFill>
                <a:latin typeface="+mj-lt"/>
              </a:rPr>
              <a:t>tägliche</a:t>
            </a:r>
            <a:r>
              <a:rPr lang="en-GB" sz="1200" dirty="0">
                <a:solidFill>
                  <a:srgbClr val="002060"/>
                </a:solidFill>
                <a:latin typeface="+mj-lt"/>
              </a:rPr>
              <a:t> </a:t>
            </a:r>
            <a:r>
              <a:rPr lang="en-GB" sz="1200" dirty="0" err="1">
                <a:solidFill>
                  <a:srgbClr val="002060"/>
                </a:solidFill>
                <a:latin typeface="+mj-lt"/>
              </a:rPr>
              <a:t>empfohlene</a:t>
            </a:r>
            <a:r>
              <a:rPr lang="en-GB" sz="1200" dirty="0">
                <a:solidFill>
                  <a:srgbClr val="002060"/>
                </a:solidFill>
                <a:latin typeface="+mj-lt"/>
              </a:rPr>
              <a:t> </a:t>
            </a:r>
            <a:r>
              <a:rPr lang="en-GB" sz="1200" dirty="0" err="1">
                <a:solidFill>
                  <a:srgbClr val="002060"/>
                </a:solidFill>
                <a:latin typeface="+mj-lt"/>
              </a:rPr>
              <a:t>Kalorienaufnahme</a:t>
            </a:r>
            <a:r>
              <a:rPr lang="en-GB" sz="1200" dirty="0">
                <a:solidFill>
                  <a:srgbClr val="002060"/>
                </a:solidFill>
                <a:latin typeface="+mj-lt"/>
              </a:rPr>
              <a:t> </a:t>
            </a:r>
            <a:r>
              <a:rPr lang="en-GB" sz="1200" dirty="0" err="1">
                <a:solidFill>
                  <a:srgbClr val="002060"/>
                </a:solidFill>
                <a:latin typeface="+mj-lt"/>
              </a:rPr>
              <a:t>für</a:t>
            </a:r>
            <a:r>
              <a:rPr lang="en-GB" sz="1200" dirty="0">
                <a:solidFill>
                  <a:srgbClr val="002060"/>
                </a:solidFill>
                <a:latin typeface="+mj-lt"/>
              </a:rPr>
              <a:t> Frauen 2000 </a:t>
            </a:r>
            <a:r>
              <a:rPr lang="en-GB" sz="1200" dirty="0" err="1">
                <a:solidFill>
                  <a:srgbClr val="002060"/>
                </a:solidFill>
                <a:latin typeface="+mj-lt"/>
              </a:rPr>
              <a:t>Kalorien</a:t>
            </a:r>
            <a:r>
              <a:rPr lang="en-GB" sz="1200" dirty="0">
                <a:solidFill>
                  <a:srgbClr val="002060"/>
                </a:solidFill>
                <a:latin typeface="+mj-lt"/>
              </a:rPr>
              <a:t> </a:t>
            </a:r>
            <a:r>
              <a:rPr lang="en-GB" sz="1200" dirty="0" err="1">
                <a:solidFill>
                  <a:srgbClr val="002060"/>
                </a:solidFill>
                <a:latin typeface="+mj-lt"/>
              </a:rPr>
              <a:t>beträgt</a:t>
            </a:r>
            <a:r>
              <a:rPr lang="en-GB" sz="1200" dirty="0">
                <a:solidFill>
                  <a:srgbClr val="002060"/>
                </a:solidFill>
                <a:latin typeface="+mj-lt"/>
              </a:rPr>
              <a:t>, </a:t>
            </a:r>
            <a:r>
              <a:rPr lang="en-GB" sz="1200" dirty="0" err="1">
                <a:solidFill>
                  <a:srgbClr val="002060"/>
                </a:solidFill>
                <a:latin typeface="+mj-lt"/>
              </a:rPr>
              <a:t>müssten</a:t>
            </a:r>
            <a:r>
              <a:rPr lang="en-GB" sz="1200" dirty="0">
                <a:solidFill>
                  <a:srgbClr val="002060"/>
                </a:solidFill>
                <a:latin typeface="+mj-lt"/>
              </a:rPr>
              <a:t> </a:t>
            </a:r>
            <a:r>
              <a:rPr lang="en-GB" sz="1200" dirty="0" err="1">
                <a:solidFill>
                  <a:srgbClr val="002060"/>
                </a:solidFill>
                <a:latin typeface="+mj-lt"/>
              </a:rPr>
              <a:t>Sie</a:t>
            </a:r>
            <a:r>
              <a:rPr lang="en-GB" sz="1200" dirty="0">
                <a:solidFill>
                  <a:srgbClr val="002060"/>
                </a:solidFill>
                <a:latin typeface="+mj-lt"/>
              </a:rPr>
              <a:t> auf  1500 – 1800 </a:t>
            </a:r>
            <a:r>
              <a:rPr lang="en-GB" sz="1200" dirty="0" err="1">
                <a:solidFill>
                  <a:srgbClr val="002060"/>
                </a:solidFill>
                <a:latin typeface="+mj-lt"/>
              </a:rPr>
              <a:t>Kalorien</a:t>
            </a:r>
            <a:r>
              <a:rPr lang="en-GB" sz="1200" dirty="0">
                <a:solidFill>
                  <a:srgbClr val="002060"/>
                </a:solidFill>
                <a:latin typeface="+mj-lt"/>
              </a:rPr>
              <a:t> </a:t>
            </a:r>
            <a:r>
              <a:rPr lang="en-GB" sz="1200" dirty="0" err="1">
                <a:solidFill>
                  <a:srgbClr val="002060"/>
                </a:solidFill>
                <a:latin typeface="+mj-lt"/>
              </a:rPr>
              <a:t>reduzieren</a:t>
            </a:r>
            <a:r>
              <a:rPr lang="en-GB" sz="1200" dirty="0">
                <a:solidFill>
                  <a:srgbClr val="002060"/>
                </a:solidFill>
                <a:latin typeface="+mj-lt"/>
              </a:rPr>
              <a:t>, um </a:t>
            </a:r>
            <a:r>
              <a:rPr lang="en-GB" sz="1200" dirty="0" err="1">
                <a:solidFill>
                  <a:srgbClr val="002060"/>
                </a:solidFill>
                <a:latin typeface="+mj-lt"/>
              </a:rPr>
              <a:t>abzunehmen</a:t>
            </a:r>
            <a:r>
              <a:rPr lang="en-GB" sz="1200" dirty="0">
                <a:solidFill>
                  <a:srgbClr val="002060"/>
                </a:solidFill>
                <a:latin typeface="+mj-lt"/>
              </a:rPr>
              <a:t>. </a:t>
            </a:r>
          </a:p>
          <a:p>
            <a:pPr marL="228600" indent="-228600" algn="just">
              <a:buFont typeface="+mj-lt"/>
              <a:buAutoNum type="arabicPeriod" startAt="2"/>
              <a:defRPr/>
            </a:pPr>
            <a:endParaRPr lang="en-GB" sz="1200" dirty="0">
              <a:solidFill>
                <a:srgbClr val="002060"/>
              </a:solidFill>
              <a:latin typeface="+mj-lt"/>
            </a:endParaRPr>
          </a:p>
          <a:p>
            <a:pPr marL="228600" indent="-228600" algn="just">
              <a:buFont typeface="+mj-lt"/>
              <a:buAutoNum type="arabicPeriod" startAt="2"/>
              <a:defRPr/>
            </a:pPr>
            <a:r>
              <a:rPr lang="en-GB" sz="1200" dirty="0">
                <a:solidFill>
                  <a:srgbClr val="002060"/>
                </a:solidFill>
                <a:latin typeface="+mj-lt"/>
              </a:rPr>
              <a:t>Die </a:t>
            </a:r>
            <a:r>
              <a:rPr lang="en-GB" sz="1200" dirty="0" err="1">
                <a:solidFill>
                  <a:srgbClr val="002060"/>
                </a:solidFill>
                <a:latin typeface="+mj-lt"/>
              </a:rPr>
              <a:t>individuelle</a:t>
            </a:r>
            <a:r>
              <a:rPr lang="en-GB" sz="1200" dirty="0">
                <a:solidFill>
                  <a:srgbClr val="002060"/>
                </a:solidFill>
                <a:latin typeface="+mj-lt"/>
              </a:rPr>
              <a:t> </a:t>
            </a:r>
            <a:r>
              <a:rPr lang="en-GB" sz="1200" dirty="0" err="1">
                <a:solidFill>
                  <a:srgbClr val="002060"/>
                </a:solidFill>
                <a:latin typeface="+mj-lt"/>
              </a:rPr>
              <a:t>Höhe</a:t>
            </a:r>
            <a:r>
              <a:rPr lang="en-GB" sz="1200" dirty="0">
                <a:solidFill>
                  <a:srgbClr val="002060"/>
                </a:solidFill>
                <a:latin typeface="+mj-lt"/>
              </a:rPr>
              <a:t> des </a:t>
            </a:r>
            <a:r>
              <a:rPr lang="en-GB" sz="1200" dirty="0" err="1">
                <a:solidFill>
                  <a:srgbClr val="002060"/>
                </a:solidFill>
                <a:latin typeface="+mj-lt"/>
              </a:rPr>
              <a:t>Gewichtsverlustes</a:t>
            </a:r>
            <a:r>
              <a:rPr lang="en-GB" sz="1200" dirty="0">
                <a:solidFill>
                  <a:srgbClr val="002060"/>
                </a:solidFill>
                <a:latin typeface="+mj-lt"/>
              </a:rPr>
              <a:t> </a:t>
            </a:r>
            <a:r>
              <a:rPr lang="en-GB" sz="1200" dirty="0" err="1">
                <a:solidFill>
                  <a:srgbClr val="002060"/>
                </a:solidFill>
                <a:latin typeface="+mj-lt"/>
              </a:rPr>
              <a:t>durch</a:t>
            </a:r>
            <a:r>
              <a:rPr lang="en-GB" sz="1200" dirty="0">
                <a:solidFill>
                  <a:srgbClr val="002060"/>
                </a:solidFill>
                <a:latin typeface="+mj-lt"/>
              </a:rPr>
              <a:t> </a:t>
            </a:r>
            <a:r>
              <a:rPr lang="en-GB" sz="1200" dirty="0" err="1">
                <a:solidFill>
                  <a:srgbClr val="002060"/>
                </a:solidFill>
                <a:latin typeface="+mj-lt"/>
              </a:rPr>
              <a:t>eine</a:t>
            </a:r>
            <a:r>
              <a:rPr lang="en-GB" sz="1200" dirty="0">
                <a:solidFill>
                  <a:srgbClr val="002060"/>
                </a:solidFill>
                <a:latin typeface="+mj-lt"/>
              </a:rPr>
              <a:t> </a:t>
            </a:r>
            <a:r>
              <a:rPr lang="en-GB" sz="1200" dirty="0" err="1">
                <a:solidFill>
                  <a:srgbClr val="002060"/>
                </a:solidFill>
                <a:latin typeface="+mj-lt"/>
              </a:rPr>
              <a:t>bestimmte</a:t>
            </a:r>
            <a:r>
              <a:rPr lang="en-GB" sz="1200" dirty="0">
                <a:solidFill>
                  <a:srgbClr val="002060"/>
                </a:solidFill>
                <a:latin typeface="+mj-lt"/>
              </a:rPr>
              <a:t> </a:t>
            </a:r>
            <a:r>
              <a:rPr lang="en-GB" sz="1200" dirty="0" err="1">
                <a:solidFill>
                  <a:srgbClr val="002060"/>
                </a:solidFill>
                <a:latin typeface="+mj-lt"/>
              </a:rPr>
              <a:t>Diät</a:t>
            </a:r>
            <a:r>
              <a:rPr lang="en-GB" sz="1200" dirty="0">
                <a:solidFill>
                  <a:srgbClr val="002060"/>
                </a:solidFill>
                <a:latin typeface="+mj-lt"/>
              </a:rPr>
              <a:t> </a:t>
            </a:r>
            <a:r>
              <a:rPr lang="en-GB" sz="1200" dirty="0" err="1">
                <a:solidFill>
                  <a:srgbClr val="002060"/>
                </a:solidFill>
                <a:latin typeface="+mj-lt"/>
              </a:rPr>
              <a:t>kann</a:t>
            </a:r>
            <a:r>
              <a:rPr lang="en-GB" sz="1200" dirty="0">
                <a:solidFill>
                  <a:srgbClr val="002060"/>
                </a:solidFill>
                <a:latin typeface="+mj-lt"/>
              </a:rPr>
              <a:t> in </a:t>
            </a:r>
            <a:r>
              <a:rPr lang="en-GB" sz="1200" dirty="0" err="1">
                <a:solidFill>
                  <a:srgbClr val="002060"/>
                </a:solidFill>
                <a:latin typeface="+mj-lt"/>
              </a:rPr>
              <a:t>Abhängigkeit</a:t>
            </a:r>
            <a:r>
              <a:rPr lang="en-GB" sz="1200" dirty="0">
                <a:solidFill>
                  <a:srgbClr val="002060"/>
                </a:solidFill>
                <a:latin typeface="+mj-lt"/>
              </a:rPr>
              <a:t> </a:t>
            </a:r>
            <a:r>
              <a:rPr lang="en-GB" sz="1200" dirty="0" err="1">
                <a:solidFill>
                  <a:srgbClr val="002060"/>
                </a:solidFill>
                <a:latin typeface="+mj-lt"/>
              </a:rPr>
              <a:t>vom</a:t>
            </a:r>
            <a:r>
              <a:rPr lang="en-GB" sz="1200" dirty="0">
                <a:solidFill>
                  <a:srgbClr val="002060"/>
                </a:solidFill>
                <a:latin typeface="+mj-lt"/>
              </a:rPr>
              <a:t> </a:t>
            </a:r>
            <a:r>
              <a:rPr lang="en-GB" sz="1200" dirty="0" err="1">
                <a:solidFill>
                  <a:srgbClr val="002060"/>
                </a:solidFill>
                <a:latin typeface="+mj-lt"/>
              </a:rPr>
              <a:t>Ausgangsgewicht</a:t>
            </a:r>
            <a:r>
              <a:rPr lang="en-GB" sz="1200" dirty="0">
                <a:solidFill>
                  <a:srgbClr val="002060"/>
                </a:solidFill>
                <a:latin typeface="+mj-lt"/>
              </a:rPr>
              <a:t> und </a:t>
            </a:r>
            <a:r>
              <a:rPr lang="en-GB" sz="1200" dirty="0" err="1">
                <a:solidFill>
                  <a:srgbClr val="002060"/>
                </a:solidFill>
                <a:latin typeface="+mj-lt"/>
              </a:rPr>
              <a:t>dem</a:t>
            </a:r>
            <a:r>
              <a:rPr lang="en-GB" sz="1200" dirty="0">
                <a:solidFill>
                  <a:srgbClr val="002060"/>
                </a:solidFill>
                <a:latin typeface="+mj-lt"/>
              </a:rPr>
              <a:t> </a:t>
            </a:r>
            <a:r>
              <a:rPr lang="en-GB" sz="1200" dirty="0" err="1">
                <a:solidFill>
                  <a:srgbClr val="002060"/>
                </a:solidFill>
                <a:latin typeface="+mj-lt"/>
              </a:rPr>
              <a:t>Ausmass</a:t>
            </a:r>
            <a:r>
              <a:rPr lang="en-GB" sz="1200" dirty="0">
                <a:solidFill>
                  <a:srgbClr val="002060"/>
                </a:solidFill>
                <a:latin typeface="+mj-lt"/>
              </a:rPr>
              <a:t> an </a:t>
            </a:r>
            <a:r>
              <a:rPr lang="en-GB" sz="1200" dirty="0" err="1">
                <a:solidFill>
                  <a:srgbClr val="002060"/>
                </a:solidFill>
                <a:latin typeface="+mj-lt"/>
              </a:rPr>
              <a:t>sportlicher</a:t>
            </a:r>
            <a:r>
              <a:rPr lang="en-GB" sz="1200" dirty="0">
                <a:solidFill>
                  <a:srgbClr val="002060"/>
                </a:solidFill>
                <a:latin typeface="+mj-lt"/>
              </a:rPr>
              <a:t> </a:t>
            </a:r>
            <a:r>
              <a:rPr lang="en-GB" sz="1200" dirty="0" err="1">
                <a:solidFill>
                  <a:srgbClr val="002060"/>
                </a:solidFill>
                <a:latin typeface="+mj-lt"/>
              </a:rPr>
              <a:t>Leistung</a:t>
            </a:r>
            <a:r>
              <a:rPr lang="en-GB" sz="1200" dirty="0">
                <a:solidFill>
                  <a:srgbClr val="002060"/>
                </a:solidFill>
                <a:latin typeface="+mj-lt"/>
              </a:rPr>
              <a:t> </a:t>
            </a:r>
            <a:r>
              <a:rPr lang="en-GB" sz="1200" dirty="0" err="1">
                <a:solidFill>
                  <a:srgbClr val="002060"/>
                </a:solidFill>
                <a:latin typeface="+mj-lt"/>
              </a:rPr>
              <a:t>unterschiedlich</a:t>
            </a:r>
            <a:r>
              <a:rPr lang="en-GB" sz="1200" dirty="0">
                <a:solidFill>
                  <a:srgbClr val="002060"/>
                </a:solidFill>
                <a:latin typeface="+mj-lt"/>
              </a:rPr>
              <a:t> </a:t>
            </a:r>
            <a:r>
              <a:rPr lang="en-GB" sz="1200" dirty="0" err="1">
                <a:solidFill>
                  <a:srgbClr val="002060"/>
                </a:solidFill>
                <a:latin typeface="+mj-lt"/>
              </a:rPr>
              <a:t>sein</a:t>
            </a:r>
            <a:r>
              <a:rPr lang="en-GB" sz="1200" dirty="0">
                <a:solidFill>
                  <a:srgbClr val="002060"/>
                </a:solidFill>
                <a:latin typeface="+mj-lt"/>
              </a:rPr>
              <a:t>.  Die </a:t>
            </a:r>
            <a:r>
              <a:rPr lang="en-GB" sz="1200" dirty="0" err="1">
                <a:solidFill>
                  <a:srgbClr val="002060"/>
                </a:solidFill>
                <a:latin typeface="+mj-lt"/>
              </a:rPr>
              <a:t>Kombination</a:t>
            </a:r>
            <a:r>
              <a:rPr lang="en-GB" sz="1200" dirty="0">
                <a:solidFill>
                  <a:srgbClr val="002060"/>
                </a:solidFill>
                <a:latin typeface="+mj-lt"/>
              </a:rPr>
              <a:t> </a:t>
            </a:r>
            <a:r>
              <a:rPr lang="en-GB" sz="1200" dirty="0" err="1">
                <a:solidFill>
                  <a:srgbClr val="002060"/>
                </a:solidFill>
                <a:latin typeface="+mj-lt"/>
              </a:rPr>
              <a:t>aus</a:t>
            </a:r>
            <a:r>
              <a:rPr lang="en-GB" sz="1200" dirty="0">
                <a:solidFill>
                  <a:srgbClr val="002060"/>
                </a:solidFill>
                <a:latin typeface="+mj-lt"/>
              </a:rPr>
              <a:t> </a:t>
            </a:r>
            <a:r>
              <a:rPr lang="en-GB" sz="1200" dirty="0" err="1">
                <a:solidFill>
                  <a:srgbClr val="002060"/>
                </a:solidFill>
                <a:latin typeface="+mj-lt"/>
              </a:rPr>
              <a:t>vermehrter</a:t>
            </a:r>
            <a:r>
              <a:rPr lang="en-GB" sz="1200" dirty="0">
                <a:solidFill>
                  <a:srgbClr val="002060"/>
                </a:solidFill>
                <a:latin typeface="+mj-lt"/>
              </a:rPr>
              <a:t> </a:t>
            </a:r>
            <a:r>
              <a:rPr lang="en-GB" sz="1200" dirty="0" err="1">
                <a:solidFill>
                  <a:srgbClr val="002060"/>
                </a:solidFill>
                <a:latin typeface="+mj-lt"/>
              </a:rPr>
              <a:t>Bewegung</a:t>
            </a:r>
            <a:r>
              <a:rPr lang="en-GB" sz="1200" dirty="0">
                <a:solidFill>
                  <a:srgbClr val="002060"/>
                </a:solidFill>
                <a:latin typeface="+mj-lt"/>
              </a:rPr>
              <a:t> und </a:t>
            </a:r>
            <a:r>
              <a:rPr lang="en-GB" sz="1200" dirty="0" err="1">
                <a:solidFill>
                  <a:srgbClr val="002060"/>
                </a:solidFill>
                <a:latin typeface="+mj-lt"/>
              </a:rPr>
              <a:t>Kalorienreduktion</a:t>
            </a:r>
            <a:r>
              <a:rPr lang="en-GB" sz="1200" dirty="0">
                <a:solidFill>
                  <a:srgbClr val="002060"/>
                </a:solidFill>
                <a:latin typeface="+mj-lt"/>
              </a:rPr>
              <a:t> </a:t>
            </a:r>
            <a:r>
              <a:rPr lang="en-GB" sz="1200" dirty="0" err="1">
                <a:solidFill>
                  <a:srgbClr val="002060"/>
                </a:solidFill>
                <a:latin typeface="+mj-lt"/>
              </a:rPr>
              <a:t>ist</a:t>
            </a:r>
            <a:r>
              <a:rPr lang="en-GB" sz="1200" dirty="0">
                <a:solidFill>
                  <a:srgbClr val="002060"/>
                </a:solidFill>
                <a:latin typeface="+mj-lt"/>
              </a:rPr>
              <a:t> der </a:t>
            </a:r>
            <a:r>
              <a:rPr lang="en-GB" sz="1200" dirty="0" err="1">
                <a:solidFill>
                  <a:srgbClr val="002060"/>
                </a:solidFill>
                <a:latin typeface="+mj-lt"/>
              </a:rPr>
              <a:t>effektivste</a:t>
            </a:r>
            <a:r>
              <a:rPr lang="en-GB" sz="1200" dirty="0">
                <a:solidFill>
                  <a:srgbClr val="002060"/>
                </a:solidFill>
                <a:latin typeface="+mj-lt"/>
              </a:rPr>
              <a:t> </a:t>
            </a:r>
            <a:r>
              <a:rPr lang="en-GB" sz="1200" dirty="0" err="1">
                <a:solidFill>
                  <a:srgbClr val="002060"/>
                </a:solidFill>
                <a:latin typeface="+mj-lt"/>
              </a:rPr>
              <a:t>Weg</a:t>
            </a:r>
            <a:r>
              <a:rPr lang="en-GB" sz="1200" dirty="0">
                <a:solidFill>
                  <a:srgbClr val="002060"/>
                </a:solidFill>
                <a:latin typeface="+mj-lt"/>
              </a:rPr>
              <a:t>, </a:t>
            </a:r>
            <a:r>
              <a:rPr lang="en-GB" sz="1200" dirty="0" err="1">
                <a:solidFill>
                  <a:srgbClr val="002060"/>
                </a:solidFill>
                <a:latin typeface="+mj-lt"/>
              </a:rPr>
              <a:t>überflüssiges</a:t>
            </a:r>
            <a:r>
              <a:rPr lang="en-GB" sz="1200" dirty="0">
                <a:solidFill>
                  <a:srgbClr val="002060"/>
                </a:solidFill>
                <a:latin typeface="+mj-lt"/>
              </a:rPr>
              <a:t> </a:t>
            </a:r>
            <a:r>
              <a:rPr lang="en-GB" sz="1200" dirty="0" err="1">
                <a:solidFill>
                  <a:srgbClr val="002060"/>
                </a:solidFill>
                <a:latin typeface="+mj-lt"/>
              </a:rPr>
              <a:t>Gewicht</a:t>
            </a:r>
            <a:r>
              <a:rPr lang="en-GB" sz="1200" dirty="0">
                <a:solidFill>
                  <a:srgbClr val="002060"/>
                </a:solidFill>
                <a:latin typeface="+mj-lt"/>
              </a:rPr>
              <a:t> </a:t>
            </a:r>
            <a:r>
              <a:rPr lang="en-GB" sz="1200" dirty="0" err="1">
                <a:solidFill>
                  <a:srgbClr val="002060"/>
                </a:solidFill>
                <a:latin typeface="+mj-lt"/>
              </a:rPr>
              <a:t>zu</a:t>
            </a:r>
            <a:r>
              <a:rPr lang="en-GB" sz="1200" dirty="0">
                <a:solidFill>
                  <a:srgbClr val="002060"/>
                </a:solidFill>
                <a:latin typeface="+mj-lt"/>
              </a:rPr>
              <a:t> </a:t>
            </a:r>
            <a:r>
              <a:rPr lang="en-GB" sz="1200" dirty="0" err="1">
                <a:solidFill>
                  <a:srgbClr val="002060"/>
                </a:solidFill>
                <a:latin typeface="+mj-lt"/>
              </a:rPr>
              <a:t>verlieren</a:t>
            </a:r>
            <a:r>
              <a:rPr lang="en-GB" sz="1200" dirty="0">
                <a:solidFill>
                  <a:srgbClr val="002060"/>
                </a:solidFill>
                <a:latin typeface="+mj-lt"/>
              </a:rPr>
              <a:t>. </a:t>
            </a:r>
            <a:r>
              <a:rPr lang="en-GB" sz="1200" baseline="30000" dirty="0">
                <a:solidFill>
                  <a:srgbClr val="002060"/>
                </a:solidFill>
                <a:latin typeface="+mj-lt"/>
              </a:rPr>
              <a:t>[6.].</a:t>
            </a:r>
            <a:endParaRPr lang="en-GB" sz="1200" dirty="0">
              <a:solidFill>
                <a:srgbClr val="002060"/>
              </a:solidFill>
              <a:latin typeface="+mj-lt"/>
            </a:endParaRPr>
          </a:p>
          <a:p>
            <a:pPr marL="228600" indent="-228600" algn="just">
              <a:buFont typeface="+mj-lt"/>
              <a:buAutoNum type="arabicPeriod" startAt="2"/>
              <a:defRPr/>
            </a:pPr>
            <a:endParaRPr lang="en-GB" sz="1200" dirty="0">
              <a:solidFill>
                <a:srgbClr val="002060"/>
              </a:solidFill>
              <a:latin typeface="+mj-lt"/>
            </a:endParaRPr>
          </a:p>
          <a:p>
            <a:pPr marL="228600" indent="-228600" algn="just">
              <a:buFont typeface="+mj-lt"/>
              <a:buAutoNum type="arabicPeriod" startAt="2"/>
              <a:defRPr/>
            </a:pPr>
            <a:r>
              <a:rPr lang="en-GB" sz="1200" dirty="0" err="1">
                <a:solidFill>
                  <a:srgbClr val="002060"/>
                </a:solidFill>
                <a:latin typeface="+mj-lt"/>
              </a:rPr>
              <a:t>Aktivitäten</a:t>
            </a:r>
            <a:r>
              <a:rPr lang="en-GB" sz="1200" dirty="0">
                <a:solidFill>
                  <a:srgbClr val="002060"/>
                </a:solidFill>
                <a:latin typeface="+mj-lt"/>
              </a:rPr>
              <a:t> </a:t>
            </a:r>
            <a:r>
              <a:rPr lang="en-GB" sz="1200" dirty="0" err="1">
                <a:solidFill>
                  <a:srgbClr val="002060"/>
                </a:solidFill>
                <a:latin typeface="+mj-lt"/>
              </a:rPr>
              <a:t>wie</a:t>
            </a:r>
            <a:r>
              <a:rPr lang="en-GB" sz="1200" dirty="0">
                <a:solidFill>
                  <a:srgbClr val="002060"/>
                </a:solidFill>
                <a:latin typeface="+mj-lt"/>
              </a:rPr>
              <a:t> Yoga, die </a:t>
            </a:r>
            <a:r>
              <a:rPr lang="en-GB" sz="1200" dirty="0" err="1">
                <a:solidFill>
                  <a:srgbClr val="002060"/>
                </a:solidFill>
                <a:latin typeface="+mj-lt"/>
              </a:rPr>
              <a:t>die</a:t>
            </a:r>
            <a:r>
              <a:rPr lang="en-GB" sz="1200" dirty="0">
                <a:solidFill>
                  <a:srgbClr val="002060"/>
                </a:solidFill>
                <a:latin typeface="+mj-lt"/>
              </a:rPr>
              <a:t> </a:t>
            </a:r>
            <a:r>
              <a:rPr lang="en-GB" sz="1200" dirty="0" err="1">
                <a:solidFill>
                  <a:srgbClr val="002060"/>
                </a:solidFill>
                <a:latin typeface="+mj-lt"/>
              </a:rPr>
              <a:t>Gesamtgesundheit</a:t>
            </a:r>
            <a:r>
              <a:rPr lang="en-GB" sz="1200" dirty="0">
                <a:solidFill>
                  <a:srgbClr val="002060"/>
                </a:solidFill>
                <a:latin typeface="+mj-lt"/>
              </a:rPr>
              <a:t> </a:t>
            </a:r>
            <a:r>
              <a:rPr lang="en-GB" sz="1200" dirty="0" err="1">
                <a:solidFill>
                  <a:srgbClr val="002060"/>
                </a:solidFill>
                <a:latin typeface="+mj-lt"/>
              </a:rPr>
              <a:t>verbessern</a:t>
            </a:r>
            <a:r>
              <a:rPr lang="en-GB" sz="1200" dirty="0">
                <a:solidFill>
                  <a:srgbClr val="002060"/>
                </a:solidFill>
                <a:latin typeface="+mj-lt"/>
              </a:rPr>
              <a:t>, </a:t>
            </a:r>
            <a:r>
              <a:rPr lang="en-GB" sz="1200" dirty="0" err="1">
                <a:solidFill>
                  <a:srgbClr val="002060"/>
                </a:solidFill>
                <a:latin typeface="+mj-lt"/>
              </a:rPr>
              <a:t>sollten</a:t>
            </a:r>
            <a:r>
              <a:rPr lang="en-GB" sz="1200" dirty="0">
                <a:solidFill>
                  <a:srgbClr val="002060"/>
                </a:solidFill>
                <a:latin typeface="+mj-lt"/>
              </a:rPr>
              <a:t> </a:t>
            </a:r>
            <a:r>
              <a:rPr lang="en-GB" sz="1200" dirty="0" err="1">
                <a:solidFill>
                  <a:srgbClr val="002060"/>
                </a:solidFill>
                <a:latin typeface="+mj-lt"/>
              </a:rPr>
              <a:t>regelmässig</a:t>
            </a:r>
            <a:r>
              <a:rPr lang="en-GB" sz="1200" dirty="0">
                <a:solidFill>
                  <a:srgbClr val="002060"/>
                </a:solidFill>
                <a:latin typeface="+mj-lt"/>
              </a:rPr>
              <a:t> </a:t>
            </a:r>
            <a:r>
              <a:rPr lang="en-GB" sz="1200" dirty="0" err="1">
                <a:solidFill>
                  <a:srgbClr val="002060"/>
                </a:solidFill>
                <a:latin typeface="+mj-lt"/>
              </a:rPr>
              <a:t>betrieben</a:t>
            </a:r>
            <a:r>
              <a:rPr lang="en-GB" sz="1200" dirty="0">
                <a:solidFill>
                  <a:srgbClr val="002060"/>
                </a:solidFill>
                <a:latin typeface="+mj-lt"/>
              </a:rPr>
              <a:t> </a:t>
            </a:r>
            <a:r>
              <a:rPr lang="en-GB" sz="1200" dirty="0" err="1">
                <a:solidFill>
                  <a:srgbClr val="002060"/>
                </a:solidFill>
                <a:latin typeface="+mj-lt"/>
              </a:rPr>
              <a:t>werden</a:t>
            </a:r>
            <a:r>
              <a:rPr lang="en-GB" sz="1200" dirty="0">
                <a:solidFill>
                  <a:srgbClr val="002060"/>
                </a:solidFill>
                <a:latin typeface="+mj-lt"/>
              </a:rPr>
              <a:t> und </a:t>
            </a:r>
            <a:r>
              <a:rPr lang="en-GB" sz="1200" dirty="0" err="1">
                <a:solidFill>
                  <a:srgbClr val="002060"/>
                </a:solidFill>
                <a:latin typeface="+mj-lt"/>
              </a:rPr>
              <a:t>Teil</a:t>
            </a:r>
            <a:r>
              <a:rPr lang="en-GB" sz="1200" dirty="0">
                <a:solidFill>
                  <a:srgbClr val="002060"/>
                </a:solidFill>
                <a:latin typeface="+mj-lt"/>
              </a:rPr>
              <a:t> </a:t>
            </a:r>
            <a:r>
              <a:rPr lang="en-GB" sz="1200" dirty="0" err="1">
                <a:solidFill>
                  <a:srgbClr val="002060"/>
                </a:solidFill>
                <a:latin typeface="+mj-lt"/>
              </a:rPr>
              <a:t>eines</a:t>
            </a:r>
            <a:r>
              <a:rPr lang="en-GB" sz="1200" dirty="0">
                <a:solidFill>
                  <a:srgbClr val="002060"/>
                </a:solidFill>
                <a:latin typeface="+mj-lt"/>
              </a:rPr>
              <a:t> </a:t>
            </a:r>
            <a:r>
              <a:rPr lang="en-GB" sz="1200" dirty="0" err="1">
                <a:solidFill>
                  <a:srgbClr val="002060"/>
                </a:solidFill>
                <a:latin typeface="+mj-lt"/>
              </a:rPr>
              <a:t>umfassenden</a:t>
            </a:r>
            <a:r>
              <a:rPr lang="en-GB" sz="1200" dirty="0">
                <a:solidFill>
                  <a:srgbClr val="002060"/>
                </a:solidFill>
                <a:latin typeface="+mj-lt"/>
              </a:rPr>
              <a:t> Fitness-Programmes </a:t>
            </a:r>
            <a:r>
              <a:rPr lang="en-GB" sz="1200" dirty="0" err="1">
                <a:solidFill>
                  <a:srgbClr val="002060"/>
                </a:solidFill>
                <a:latin typeface="+mj-lt"/>
              </a:rPr>
              <a:t>sein</a:t>
            </a:r>
            <a:r>
              <a:rPr lang="en-GB" sz="1200" dirty="0">
                <a:solidFill>
                  <a:srgbClr val="002060"/>
                </a:solidFill>
                <a:latin typeface="+mj-lt"/>
              </a:rPr>
              <a:t>.</a:t>
            </a:r>
          </a:p>
          <a:p>
            <a:pPr marL="228600" indent="-228600" algn="just">
              <a:buFont typeface="+mj-lt"/>
              <a:buAutoNum type="arabicPeriod" startAt="2"/>
              <a:defRPr/>
            </a:pPr>
            <a:endParaRPr lang="en-US" sz="1200" dirty="0">
              <a:solidFill>
                <a:srgbClr val="002060"/>
              </a:solidFill>
              <a:latin typeface="+mj-lt"/>
            </a:endParaRPr>
          </a:p>
          <a:p>
            <a:pPr marL="228600" indent="-228600" algn="just">
              <a:buFont typeface="+mj-lt"/>
              <a:buAutoNum type="arabicPeriod" startAt="2"/>
              <a:defRPr/>
            </a:pPr>
            <a:r>
              <a:rPr lang="en-US" sz="1200" dirty="0" err="1">
                <a:solidFill>
                  <a:srgbClr val="002060"/>
                </a:solidFill>
                <a:latin typeface="+mj-lt"/>
              </a:rPr>
              <a:t>Menopausale</a:t>
            </a:r>
            <a:r>
              <a:rPr lang="en-US" sz="1200" dirty="0">
                <a:solidFill>
                  <a:srgbClr val="002060"/>
                </a:solidFill>
                <a:latin typeface="+mj-lt"/>
              </a:rPr>
              <a:t> </a:t>
            </a:r>
            <a:r>
              <a:rPr lang="en-US" sz="1200" dirty="0" err="1">
                <a:solidFill>
                  <a:srgbClr val="002060"/>
                </a:solidFill>
                <a:latin typeface="+mj-lt"/>
              </a:rPr>
              <a:t>Hormontherapie</a:t>
            </a:r>
            <a:r>
              <a:rPr lang="en-US" sz="1200" dirty="0">
                <a:solidFill>
                  <a:srgbClr val="002060"/>
                </a:solidFill>
                <a:latin typeface="+mj-lt"/>
              </a:rPr>
              <a:t> </a:t>
            </a:r>
            <a:r>
              <a:rPr lang="en-US" sz="1200" dirty="0" err="1">
                <a:solidFill>
                  <a:srgbClr val="002060"/>
                </a:solidFill>
                <a:latin typeface="+mj-lt"/>
              </a:rPr>
              <a:t>führt</a:t>
            </a:r>
            <a:r>
              <a:rPr lang="en-US" sz="1200" dirty="0">
                <a:solidFill>
                  <a:srgbClr val="002060"/>
                </a:solidFill>
                <a:latin typeface="+mj-lt"/>
              </a:rPr>
              <a:t> </a:t>
            </a:r>
            <a:r>
              <a:rPr lang="en-US" sz="1200" dirty="0" err="1">
                <a:solidFill>
                  <a:srgbClr val="002060"/>
                </a:solidFill>
                <a:latin typeface="+mj-lt"/>
              </a:rPr>
              <a:t>nicht</a:t>
            </a:r>
            <a:r>
              <a:rPr lang="en-US" sz="1200" dirty="0">
                <a:solidFill>
                  <a:srgbClr val="002060"/>
                </a:solidFill>
                <a:latin typeface="+mj-lt"/>
              </a:rPr>
              <a:t> </a:t>
            </a:r>
            <a:r>
              <a:rPr lang="en-US" sz="1200" dirty="0" err="1">
                <a:solidFill>
                  <a:srgbClr val="002060"/>
                </a:solidFill>
                <a:latin typeface="+mj-lt"/>
              </a:rPr>
              <a:t>zu</a:t>
            </a:r>
            <a:r>
              <a:rPr lang="en-US" sz="1200" dirty="0">
                <a:solidFill>
                  <a:srgbClr val="002060"/>
                </a:solidFill>
                <a:latin typeface="+mj-lt"/>
              </a:rPr>
              <a:t> </a:t>
            </a:r>
            <a:r>
              <a:rPr lang="en-US" sz="1200" dirty="0" err="1">
                <a:solidFill>
                  <a:srgbClr val="002060"/>
                </a:solidFill>
                <a:latin typeface="+mj-lt"/>
              </a:rPr>
              <a:t>Gewichtszunahme</a:t>
            </a:r>
            <a:r>
              <a:rPr lang="en-US" sz="1200" dirty="0">
                <a:solidFill>
                  <a:srgbClr val="002060"/>
                </a:solidFill>
                <a:latin typeface="+mj-lt"/>
              </a:rPr>
              <a:t> und </a:t>
            </a:r>
            <a:r>
              <a:rPr lang="en-US" sz="1200" dirty="0" err="1">
                <a:solidFill>
                  <a:srgbClr val="002060"/>
                </a:solidFill>
                <a:latin typeface="+mj-lt"/>
              </a:rPr>
              <a:t>kann</a:t>
            </a:r>
            <a:r>
              <a:rPr lang="en-US" sz="1200" dirty="0">
                <a:solidFill>
                  <a:srgbClr val="002060"/>
                </a:solidFill>
                <a:latin typeface="+mj-lt"/>
              </a:rPr>
              <a:t> </a:t>
            </a:r>
            <a:r>
              <a:rPr lang="en-US" sz="1200" dirty="0" err="1">
                <a:solidFill>
                  <a:srgbClr val="002060"/>
                </a:solidFill>
                <a:latin typeface="+mj-lt"/>
              </a:rPr>
              <a:t>helfen</a:t>
            </a:r>
            <a:r>
              <a:rPr lang="en-US" sz="1200" dirty="0">
                <a:solidFill>
                  <a:srgbClr val="002060"/>
                </a:solidFill>
                <a:latin typeface="+mj-lt"/>
              </a:rPr>
              <a:t>, die </a:t>
            </a:r>
            <a:r>
              <a:rPr lang="en-US" sz="1200" dirty="0" err="1">
                <a:solidFill>
                  <a:srgbClr val="002060"/>
                </a:solidFill>
                <a:latin typeface="+mj-lt"/>
              </a:rPr>
              <a:t>wechseljahrsbedingte</a:t>
            </a:r>
            <a:r>
              <a:rPr lang="en-US" sz="1200" dirty="0">
                <a:solidFill>
                  <a:srgbClr val="002060"/>
                </a:solidFill>
                <a:latin typeface="+mj-lt"/>
              </a:rPr>
              <a:t> </a:t>
            </a:r>
            <a:r>
              <a:rPr lang="en-US" sz="1200" dirty="0" err="1">
                <a:solidFill>
                  <a:srgbClr val="002060"/>
                </a:solidFill>
                <a:latin typeface="+mj-lt"/>
              </a:rPr>
              <a:t>Bauchfett-Ansammlung</a:t>
            </a:r>
            <a:r>
              <a:rPr lang="en-US" sz="1200" dirty="0">
                <a:solidFill>
                  <a:srgbClr val="002060"/>
                </a:solidFill>
                <a:latin typeface="+mj-lt"/>
              </a:rPr>
              <a:t>  </a:t>
            </a:r>
            <a:r>
              <a:rPr lang="en-US" sz="1200" dirty="0" err="1">
                <a:solidFill>
                  <a:srgbClr val="002060"/>
                </a:solidFill>
                <a:latin typeface="+mj-lt"/>
              </a:rPr>
              <a:t>zu</a:t>
            </a:r>
            <a:r>
              <a:rPr lang="en-US" sz="1200" dirty="0">
                <a:solidFill>
                  <a:srgbClr val="002060"/>
                </a:solidFill>
                <a:latin typeface="+mj-lt"/>
              </a:rPr>
              <a:t> </a:t>
            </a:r>
            <a:r>
              <a:rPr lang="en-US" sz="1200" dirty="0" err="1">
                <a:solidFill>
                  <a:srgbClr val="002060"/>
                </a:solidFill>
                <a:latin typeface="+mj-lt"/>
              </a:rPr>
              <a:t>vermeiden</a:t>
            </a:r>
            <a:r>
              <a:rPr lang="en-US" sz="1200" dirty="0">
                <a:solidFill>
                  <a:srgbClr val="002060"/>
                </a:solidFill>
                <a:latin typeface="+mj-lt"/>
              </a:rPr>
              <a:t>. </a:t>
            </a:r>
          </a:p>
          <a:p>
            <a:pPr marL="228600" indent="-228600" algn="just">
              <a:buFont typeface="+mj-lt"/>
              <a:buAutoNum type="arabicPeriod" startAt="2"/>
              <a:defRPr/>
            </a:pPr>
            <a:endParaRPr lang="en-US" sz="1200" dirty="0">
              <a:solidFill>
                <a:srgbClr val="002060"/>
              </a:solidFill>
              <a:latin typeface="+mj-lt"/>
            </a:endParaRPr>
          </a:p>
          <a:p>
            <a:pPr marL="228600" indent="-228600" algn="just">
              <a:buFont typeface="+mj-lt"/>
              <a:buAutoNum type="arabicPeriod" startAt="2"/>
              <a:defRPr/>
            </a:pPr>
            <a:r>
              <a:rPr lang="en-US" sz="1200" dirty="0" err="1">
                <a:solidFill>
                  <a:srgbClr val="002060"/>
                </a:solidFill>
                <a:latin typeface="+mj-lt"/>
              </a:rPr>
              <a:t>Hormontherapie</a:t>
            </a:r>
            <a:r>
              <a:rPr lang="en-US" sz="1200" dirty="0">
                <a:solidFill>
                  <a:srgbClr val="002060"/>
                </a:solidFill>
                <a:latin typeface="+mj-lt"/>
              </a:rPr>
              <a:t> </a:t>
            </a:r>
            <a:r>
              <a:rPr lang="en-US" sz="1200" dirty="0" err="1">
                <a:solidFill>
                  <a:srgbClr val="002060"/>
                </a:solidFill>
                <a:latin typeface="+mj-lt"/>
              </a:rPr>
              <a:t>wurde</a:t>
            </a:r>
            <a:r>
              <a:rPr lang="en-US" sz="1200" dirty="0">
                <a:solidFill>
                  <a:srgbClr val="002060"/>
                </a:solidFill>
                <a:latin typeface="+mj-lt"/>
              </a:rPr>
              <a:t> </a:t>
            </a:r>
            <a:r>
              <a:rPr lang="en-US" sz="1200" dirty="0" err="1">
                <a:solidFill>
                  <a:srgbClr val="002060"/>
                </a:solidFill>
                <a:latin typeface="+mj-lt"/>
              </a:rPr>
              <a:t>ebenfalls</a:t>
            </a:r>
            <a:r>
              <a:rPr lang="en-US" sz="1200" dirty="0">
                <a:solidFill>
                  <a:srgbClr val="002060"/>
                </a:solidFill>
                <a:latin typeface="+mj-lt"/>
              </a:rPr>
              <a:t> </a:t>
            </a:r>
            <a:r>
              <a:rPr lang="en-US" sz="1200" dirty="0" err="1">
                <a:solidFill>
                  <a:srgbClr val="002060"/>
                </a:solidFill>
                <a:latin typeface="+mj-lt"/>
              </a:rPr>
              <a:t>mit</a:t>
            </a:r>
            <a:r>
              <a:rPr lang="en-US" sz="1200" dirty="0">
                <a:solidFill>
                  <a:srgbClr val="002060"/>
                </a:solidFill>
                <a:latin typeface="+mj-lt"/>
              </a:rPr>
              <a:t> </a:t>
            </a:r>
            <a:r>
              <a:rPr lang="en-US" sz="1200" dirty="0" err="1">
                <a:solidFill>
                  <a:srgbClr val="002060"/>
                </a:solidFill>
                <a:latin typeface="+mj-lt"/>
              </a:rPr>
              <a:t>einem</a:t>
            </a:r>
            <a:r>
              <a:rPr lang="en-US" sz="1200" dirty="0">
                <a:solidFill>
                  <a:srgbClr val="002060"/>
                </a:solidFill>
                <a:latin typeface="+mj-lt"/>
              </a:rPr>
              <a:t> </a:t>
            </a:r>
            <a:r>
              <a:rPr lang="en-US" sz="1200" dirty="0" err="1">
                <a:solidFill>
                  <a:srgbClr val="002060"/>
                </a:solidFill>
                <a:latin typeface="+mj-lt"/>
              </a:rPr>
              <a:t>geringerem</a:t>
            </a:r>
            <a:r>
              <a:rPr lang="en-US" sz="1200" dirty="0">
                <a:solidFill>
                  <a:srgbClr val="002060"/>
                </a:solidFill>
                <a:latin typeface="+mj-lt"/>
              </a:rPr>
              <a:t> </a:t>
            </a:r>
            <a:r>
              <a:rPr lang="en-US" sz="1200" dirty="0" err="1">
                <a:solidFill>
                  <a:srgbClr val="002060"/>
                </a:solidFill>
                <a:latin typeface="+mj-lt"/>
              </a:rPr>
              <a:t>Vorkommen</a:t>
            </a:r>
            <a:r>
              <a:rPr lang="en-US" sz="1200" dirty="0">
                <a:solidFill>
                  <a:srgbClr val="002060"/>
                </a:solidFill>
                <a:latin typeface="+mj-lt"/>
              </a:rPr>
              <a:t> von </a:t>
            </a:r>
            <a:r>
              <a:rPr lang="en-US" sz="1200" dirty="0" err="1">
                <a:solidFill>
                  <a:srgbClr val="002060"/>
                </a:solidFill>
                <a:latin typeface="+mj-lt"/>
              </a:rPr>
              <a:t>Typ</a:t>
            </a:r>
            <a:r>
              <a:rPr lang="en-US" sz="1200" dirty="0">
                <a:solidFill>
                  <a:srgbClr val="002060"/>
                </a:solidFill>
                <a:latin typeface="+mj-lt"/>
              </a:rPr>
              <a:t> 2 Diabetes in </a:t>
            </a:r>
            <a:r>
              <a:rPr lang="en-US" sz="1200" dirty="0" err="1">
                <a:solidFill>
                  <a:srgbClr val="002060"/>
                </a:solidFill>
                <a:latin typeface="+mj-lt"/>
              </a:rPr>
              <a:t>Zusammenhang</a:t>
            </a:r>
            <a:r>
              <a:rPr lang="en-US" sz="1200" dirty="0">
                <a:solidFill>
                  <a:srgbClr val="002060"/>
                </a:solidFill>
                <a:latin typeface="+mj-lt"/>
              </a:rPr>
              <a:t> </a:t>
            </a:r>
            <a:r>
              <a:rPr lang="en-US" sz="1200" dirty="0" err="1">
                <a:solidFill>
                  <a:srgbClr val="002060"/>
                </a:solidFill>
                <a:latin typeface="+mj-lt"/>
              </a:rPr>
              <a:t>gebracht</a:t>
            </a:r>
            <a:r>
              <a:rPr lang="en-US" sz="1200" dirty="0">
                <a:solidFill>
                  <a:srgbClr val="002060"/>
                </a:solidFill>
                <a:latin typeface="+mj-lt"/>
              </a:rPr>
              <a:t>. </a:t>
            </a:r>
          </a:p>
          <a:p>
            <a:pPr marL="228600" indent="-228600" algn="just">
              <a:buFont typeface="+mj-lt"/>
              <a:buAutoNum type="arabicPeriod" startAt="2"/>
              <a:defRPr/>
            </a:pPr>
            <a:endParaRPr lang="en-US" sz="1200" dirty="0">
              <a:solidFill>
                <a:srgbClr val="002060"/>
              </a:solidFill>
              <a:latin typeface="+mj-lt"/>
            </a:endParaRPr>
          </a:p>
          <a:p>
            <a:pPr marL="228600" indent="-228600" algn="just">
              <a:buFont typeface="+mj-lt"/>
              <a:buAutoNum type="arabicPeriod" startAt="2"/>
              <a:defRPr/>
            </a:pPr>
            <a:r>
              <a:rPr lang="en-US" sz="1200" dirty="0" err="1">
                <a:solidFill>
                  <a:srgbClr val="002060"/>
                </a:solidFill>
                <a:latin typeface="+mj-lt"/>
              </a:rPr>
              <a:t>Behandlungen</a:t>
            </a:r>
            <a:r>
              <a:rPr lang="en-US" sz="1200" dirty="0">
                <a:solidFill>
                  <a:srgbClr val="002060"/>
                </a:solidFill>
                <a:latin typeface="+mj-lt"/>
              </a:rPr>
              <a:t> </a:t>
            </a:r>
            <a:r>
              <a:rPr lang="en-US" sz="1200" dirty="0" err="1">
                <a:solidFill>
                  <a:srgbClr val="002060"/>
                </a:solidFill>
                <a:latin typeface="+mj-lt"/>
              </a:rPr>
              <a:t>wie</a:t>
            </a:r>
            <a:r>
              <a:rPr lang="en-US" sz="1200" dirty="0">
                <a:solidFill>
                  <a:srgbClr val="002060"/>
                </a:solidFill>
                <a:latin typeface="+mj-lt"/>
              </a:rPr>
              <a:t> </a:t>
            </a:r>
            <a:r>
              <a:rPr lang="en-US" sz="1200" dirty="0" err="1">
                <a:solidFill>
                  <a:srgbClr val="002060"/>
                </a:solidFill>
                <a:latin typeface="+mj-lt"/>
              </a:rPr>
              <a:t>Akupunktur</a:t>
            </a:r>
            <a:r>
              <a:rPr lang="en-US" sz="1200" dirty="0">
                <a:solidFill>
                  <a:srgbClr val="002060"/>
                </a:solidFill>
                <a:latin typeface="+mj-lt"/>
              </a:rPr>
              <a:t> und </a:t>
            </a:r>
            <a:r>
              <a:rPr lang="en-US" sz="1200" dirty="0" err="1">
                <a:solidFill>
                  <a:srgbClr val="002060"/>
                </a:solidFill>
                <a:latin typeface="+mj-lt"/>
              </a:rPr>
              <a:t>Chinesische</a:t>
            </a:r>
            <a:r>
              <a:rPr lang="en-US" sz="1200" dirty="0">
                <a:solidFill>
                  <a:srgbClr val="002060"/>
                </a:solidFill>
                <a:latin typeface="+mj-lt"/>
              </a:rPr>
              <a:t> </a:t>
            </a:r>
            <a:r>
              <a:rPr lang="en-US" sz="1200" dirty="0" err="1">
                <a:solidFill>
                  <a:srgbClr val="002060"/>
                </a:solidFill>
                <a:latin typeface="+mj-lt"/>
              </a:rPr>
              <a:t>Kräutermedizin</a:t>
            </a:r>
            <a:r>
              <a:rPr lang="en-US" sz="1200" dirty="0">
                <a:solidFill>
                  <a:srgbClr val="002060"/>
                </a:solidFill>
                <a:latin typeface="+mj-lt"/>
              </a:rPr>
              <a:t> </a:t>
            </a:r>
            <a:r>
              <a:rPr lang="en-US" sz="1200" dirty="0" err="1">
                <a:solidFill>
                  <a:srgbClr val="002060"/>
                </a:solidFill>
                <a:latin typeface="+mj-lt"/>
              </a:rPr>
              <a:t>können</a:t>
            </a:r>
            <a:r>
              <a:rPr lang="en-US" sz="1200" dirty="0">
                <a:solidFill>
                  <a:srgbClr val="002060"/>
                </a:solidFill>
                <a:latin typeface="+mj-lt"/>
              </a:rPr>
              <a:t> </a:t>
            </a:r>
            <a:r>
              <a:rPr lang="en-US" sz="1200" dirty="0" err="1">
                <a:solidFill>
                  <a:srgbClr val="002060"/>
                </a:solidFill>
                <a:latin typeface="+mj-lt"/>
              </a:rPr>
              <a:t>eine</a:t>
            </a:r>
            <a:r>
              <a:rPr lang="en-US" sz="1200" dirty="0">
                <a:solidFill>
                  <a:srgbClr val="002060"/>
                </a:solidFill>
                <a:latin typeface="+mj-lt"/>
              </a:rPr>
              <a:t> </a:t>
            </a:r>
            <a:r>
              <a:rPr lang="en-US" sz="1200" dirty="0" err="1">
                <a:solidFill>
                  <a:srgbClr val="002060"/>
                </a:solidFill>
                <a:latin typeface="+mj-lt"/>
              </a:rPr>
              <a:t>Gewichtsabnahme</a:t>
            </a:r>
            <a:r>
              <a:rPr lang="en-US" sz="1200" dirty="0">
                <a:solidFill>
                  <a:srgbClr val="002060"/>
                </a:solidFill>
                <a:latin typeface="+mj-lt"/>
              </a:rPr>
              <a:t> </a:t>
            </a:r>
            <a:r>
              <a:rPr lang="en-US" sz="1200" dirty="0" err="1">
                <a:solidFill>
                  <a:srgbClr val="002060"/>
                </a:solidFill>
                <a:latin typeface="+mj-lt"/>
              </a:rPr>
              <a:t>unterstützen</a:t>
            </a:r>
            <a:r>
              <a:rPr lang="en-US" sz="1200" dirty="0">
                <a:solidFill>
                  <a:srgbClr val="002060"/>
                </a:solidFill>
                <a:latin typeface="+mj-lt"/>
              </a:rPr>
              <a:t>. </a:t>
            </a:r>
            <a:r>
              <a:rPr lang="en-US" sz="1200" dirty="0" err="1">
                <a:solidFill>
                  <a:srgbClr val="002060"/>
                </a:solidFill>
                <a:latin typeface="+mj-lt"/>
              </a:rPr>
              <a:t>Wie</a:t>
            </a:r>
            <a:r>
              <a:rPr lang="en-US" sz="1200" dirty="0">
                <a:solidFill>
                  <a:srgbClr val="002060"/>
                </a:solidFill>
                <a:latin typeface="+mj-lt"/>
              </a:rPr>
              <a:t>  </a:t>
            </a:r>
            <a:r>
              <a:rPr lang="en-US" sz="1200" dirty="0" err="1">
                <a:solidFill>
                  <a:srgbClr val="002060"/>
                </a:solidFill>
                <a:latin typeface="+mj-lt"/>
              </a:rPr>
              <a:t>bei</a:t>
            </a:r>
            <a:r>
              <a:rPr lang="en-US" sz="1200" dirty="0">
                <a:solidFill>
                  <a:srgbClr val="002060"/>
                </a:solidFill>
                <a:latin typeface="+mj-lt"/>
              </a:rPr>
              <a:t> der  </a:t>
            </a:r>
            <a:r>
              <a:rPr lang="en-US" sz="1200" dirty="0" err="1">
                <a:solidFill>
                  <a:srgbClr val="002060"/>
                </a:solidFill>
                <a:latin typeface="+mj-lt"/>
              </a:rPr>
              <a:t>Veränderungen</a:t>
            </a:r>
            <a:r>
              <a:rPr lang="en-US" sz="1200" dirty="0">
                <a:solidFill>
                  <a:srgbClr val="002060"/>
                </a:solidFill>
                <a:latin typeface="+mj-lt"/>
              </a:rPr>
              <a:t> von </a:t>
            </a:r>
            <a:r>
              <a:rPr lang="en-US" sz="1200" dirty="0" err="1">
                <a:solidFill>
                  <a:srgbClr val="002060"/>
                </a:solidFill>
                <a:latin typeface="+mj-lt"/>
              </a:rPr>
              <a:t>Ernährungsgewohnheiten</a:t>
            </a:r>
            <a:r>
              <a:rPr lang="en-US" sz="1200" dirty="0">
                <a:solidFill>
                  <a:srgbClr val="002060"/>
                </a:solidFill>
                <a:latin typeface="+mj-lt"/>
              </a:rPr>
              <a:t> </a:t>
            </a:r>
            <a:r>
              <a:rPr lang="en-US" sz="1200" dirty="0" err="1">
                <a:solidFill>
                  <a:srgbClr val="002060"/>
                </a:solidFill>
                <a:latin typeface="+mj-lt"/>
              </a:rPr>
              <a:t>oder</a:t>
            </a:r>
            <a:r>
              <a:rPr lang="en-US" sz="1200" dirty="0">
                <a:solidFill>
                  <a:srgbClr val="002060"/>
                </a:solidFill>
                <a:latin typeface="+mj-lt"/>
              </a:rPr>
              <a:t> der </a:t>
            </a:r>
            <a:r>
              <a:rPr lang="en-US" sz="1200" dirty="0" err="1">
                <a:solidFill>
                  <a:srgbClr val="002060"/>
                </a:solidFill>
                <a:latin typeface="+mj-lt"/>
              </a:rPr>
              <a:t>körperlichen</a:t>
            </a:r>
            <a:r>
              <a:rPr lang="en-US" sz="1200" dirty="0">
                <a:solidFill>
                  <a:srgbClr val="002060"/>
                </a:solidFill>
                <a:latin typeface="+mj-lt"/>
              </a:rPr>
              <a:t> </a:t>
            </a:r>
            <a:r>
              <a:rPr lang="en-US" sz="1200" dirty="0" err="1">
                <a:solidFill>
                  <a:srgbClr val="002060"/>
                </a:solidFill>
                <a:latin typeface="+mj-lt"/>
              </a:rPr>
              <a:t>Aktivität</a:t>
            </a:r>
            <a:r>
              <a:rPr lang="en-US" sz="1200" dirty="0">
                <a:solidFill>
                  <a:srgbClr val="002060"/>
                </a:solidFill>
                <a:latin typeface="+mj-lt"/>
              </a:rPr>
              <a:t> </a:t>
            </a:r>
            <a:r>
              <a:rPr lang="en-US" sz="1200" dirty="0" err="1">
                <a:solidFill>
                  <a:srgbClr val="002060"/>
                </a:solidFill>
                <a:latin typeface="+mj-lt"/>
              </a:rPr>
              <a:t>verlangen</a:t>
            </a:r>
            <a:r>
              <a:rPr lang="en-US" sz="1200" dirty="0">
                <a:solidFill>
                  <a:srgbClr val="002060"/>
                </a:solidFill>
                <a:latin typeface="+mj-lt"/>
              </a:rPr>
              <a:t> </a:t>
            </a:r>
            <a:r>
              <a:rPr lang="en-US" sz="1200" dirty="0" err="1">
                <a:solidFill>
                  <a:srgbClr val="002060"/>
                </a:solidFill>
                <a:latin typeface="+mj-lt"/>
              </a:rPr>
              <a:t>auch</a:t>
            </a:r>
            <a:r>
              <a:rPr lang="en-US" sz="1200" dirty="0">
                <a:solidFill>
                  <a:srgbClr val="002060"/>
                </a:solidFill>
                <a:latin typeface="+mj-lt"/>
              </a:rPr>
              <a:t> </a:t>
            </a:r>
            <a:r>
              <a:rPr lang="en-US" sz="1200" dirty="0" err="1">
                <a:solidFill>
                  <a:srgbClr val="002060"/>
                </a:solidFill>
                <a:latin typeface="+mj-lt"/>
              </a:rPr>
              <a:t>diese</a:t>
            </a:r>
            <a:r>
              <a:rPr lang="en-US" sz="1200" dirty="0">
                <a:solidFill>
                  <a:srgbClr val="002060"/>
                </a:solidFill>
                <a:latin typeface="+mj-lt"/>
              </a:rPr>
              <a:t> </a:t>
            </a:r>
            <a:r>
              <a:rPr lang="en-US" sz="1200" dirty="0" err="1">
                <a:solidFill>
                  <a:srgbClr val="002060"/>
                </a:solidFill>
                <a:latin typeface="+mj-lt"/>
              </a:rPr>
              <a:t>Herangehensweisen</a:t>
            </a:r>
            <a:r>
              <a:rPr lang="en-US" sz="1200" dirty="0">
                <a:solidFill>
                  <a:srgbClr val="002060"/>
                </a:solidFill>
                <a:latin typeface="+mj-lt"/>
              </a:rPr>
              <a:t> </a:t>
            </a:r>
            <a:r>
              <a:rPr lang="en-US" sz="1200" dirty="0" err="1">
                <a:solidFill>
                  <a:srgbClr val="002060"/>
                </a:solidFill>
                <a:latin typeface="+mj-lt"/>
              </a:rPr>
              <a:t>persönlichen</a:t>
            </a:r>
            <a:r>
              <a:rPr lang="en-US" sz="1200" dirty="0">
                <a:solidFill>
                  <a:srgbClr val="002060"/>
                </a:solidFill>
                <a:latin typeface="+mj-lt"/>
              </a:rPr>
              <a:t> </a:t>
            </a:r>
            <a:r>
              <a:rPr lang="en-US" sz="1200" dirty="0" err="1">
                <a:solidFill>
                  <a:srgbClr val="002060"/>
                </a:solidFill>
                <a:latin typeface="+mj-lt"/>
              </a:rPr>
              <a:t>Einsatz</a:t>
            </a:r>
            <a:r>
              <a:rPr lang="en-US" sz="1200" dirty="0">
                <a:solidFill>
                  <a:srgbClr val="002060"/>
                </a:solidFill>
                <a:latin typeface="+mj-lt"/>
              </a:rPr>
              <a:t>. </a:t>
            </a:r>
          </a:p>
          <a:p>
            <a:pPr marL="228600" indent="-228600" algn="just">
              <a:buFont typeface="+mj-lt"/>
              <a:buAutoNum type="arabicPeriod" startAt="2"/>
              <a:defRPr/>
            </a:pPr>
            <a:endParaRPr lang="en-US" sz="1200" dirty="0">
              <a:solidFill>
                <a:srgbClr val="002060"/>
              </a:solidFill>
              <a:latin typeface="+mj-lt"/>
            </a:endParaRPr>
          </a:p>
          <a:p>
            <a:pPr marL="228600" indent="-228600" algn="just">
              <a:buFont typeface="+mj-lt"/>
              <a:buAutoNum type="arabicPeriod" startAt="2"/>
              <a:defRPr/>
            </a:pPr>
            <a:r>
              <a:rPr lang="en-US" sz="1200" dirty="0">
                <a:solidFill>
                  <a:srgbClr val="002060"/>
                </a:solidFill>
                <a:latin typeface="+mj-lt"/>
              </a:rPr>
              <a:t>Da </a:t>
            </a:r>
            <a:r>
              <a:rPr lang="en-US" sz="1200" dirty="0" err="1">
                <a:solidFill>
                  <a:srgbClr val="002060"/>
                </a:solidFill>
                <a:latin typeface="+mj-lt"/>
              </a:rPr>
              <a:t>wechseljahrsbedingte</a:t>
            </a:r>
            <a:r>
              <a:rPr lang="en-US" sz="1200" dirty="0">
                <a:solidFill>
                  <a:srgbClr val="002060"/>
                </a:solidFill>
                <a:latin typeface="+mj-lt"/>
              </a:rPr>
              <a:t> </a:t>
            </a:r>
            <a:r>
              <a:rPr lang="en-US" sz="1200" dirty="0" err="1">
                <a:solidFill>
                  <a:srgbClr val="002060"/>
                </a:solidFill>
                <a:latin typeface="+mj-lt"/>
              </a:rPr>
              <a:t>Gewichtszunahme</a:t>
            </a:r>
            <a:r>
              <a:rPr lang="en-US" sz="1200" dirty="0">
                <a:solidFill>
                  <a:srgbClr val="002060"/>
                </a:solidFill>
                <a:latin typeface="+mj-lt"/>
              </a:rPr>
              <a:t> </a:t>
            </a:r>
            <a:r>
              <a:rPr lang="en-US" sz="1200" dirty="0" err="1">
                <a:solidFill>
                  <a:srgbClr val="002060"/>
                </a:solidFill>
                <a:latin typeface="+mj-lt"/>
              </a:rPr>
              <a:t>im</a:t>
            </a:r>
            <a:r>
              <a:rPr lang="en-US" sz="1200" dirty="0">
                <a:solidFill>
                  <a:srgbClr val="002060"/>
                </a:solidFill>
                <a:latin typeface="+mj-lt"/>
              </a:rPr>
              <a:t> </a:t>
            </a:r>
            <a:r>
              <a:rPr lang="en-US" sz="1200" dirty="0" err="1">
                <a:solidFill>
                  <a:srgbClr val="002060"/>
                </a:solidFill>
                <a:latin typeface="+mj-lt"/>
              </a:rPr>
              <a:t>Körperstammm-Bereich</a:t>
            </a:r>
            <a:r>
              <a:rPr lang="en-US" sz="1200" dirty="0">
                <a:solidFill>
                  <a:srgbClr val="002060"/>
                </a:solidFill>
                <a:latin typeface="+mj-lt"/>
              </a:rPr>
              <a:t> </a:t>
            </a:r>
            <a:r>
              <a:rPr lang="en-US" sz="1200" dirty="0" err="1">
                <a:solidFill>
                  <a:srgbClr val="002060"/>
                </a:solidFill>
                <a:latin typeface="+mj-lt"/>
              </a:rPr>
              <a:t>einher</a:t>
            </a:r>
            <a:r>
              <a:rPr lang="en-US" sz="1200" dirty="0">
                <a:solidFill>
                  <a:srgbClr val="002060"/>
                </a:solidFill>
                <a:latin typeface="+mj-lt"/>
              </a:rPr>
              <a:t> </a:t>
            </a:r>
            <a:r>
              <a:rPr lang="en-US" sz="1200" dirty="0" err="1">
                <a:solidFill>
                  <a:srgbClr val="002060"/>
                </a:solidFill>
                <a:latin typeface="+mj-lt"/>
              </a:rPr>
              <a:t>geht</a:t>
            </a:r>
            <a:r>
              <a:rPr lang="en-US" sz="1200" dirty="0">
                <a:solidFill>
                  <a:srgbClr val="002060"/>
                </a:solidFill>
                <a:latin typeface="+mj-lt"/>
              </a:rPr>
              <a:t> </a:t>
            </a:r>
            <a:r>
              <a:rPr lang="en-US" sz="1200" dirty="0" err="1">
                <a:solidFill>
                  <a:srgbClr val="002060"/>
                </a:solidFill>
                <a:latin typeface="+mj-lt"/>
              </a:rPr>
              <a:t>mit</a:t>
            </a:r>
            <a:r>
              <a:rPr lang="en-US" sz="1200" dirty="0">
                <a:solidFill>
                  <a:srgbClr val="002060"/>
                </a:solidFill>
                <a:latin typeface="+mj-lt"/>
              </a:rPr>
              <a:t> der </a:t>
            </a:r>
            <a:r>
              <a:rPr lang="en-US" sz="1200" dirty="0" err="1">
                <a:solidFill>
                  <a:srgbClr val="002060"/>
                </a:solidFill>
                <a:latin typeface="+mj-lt"/>
              </a:rPr>
              <a:t>Entwicklung</a:t>
            </a:r>
            <a:r>
              <a:rPr lang="en-US" sz="1200" dirty="0">
                <a:solidFill>
                  <a:srgbClr val="002060"/>
                </a:solidFill>
                <a:latin typeface="+mj-lt"/>
              </a:rPr>
              <a:t> </a:t>
            </a:r>
            <a:r>
              <a:rPr lang="en-US" sz="1200" dirty="0" err="1">
                <a:solidFill>
                  <a:srgbClr val="002060"/>
                </a:solidFill>
                <a:latin typeface="+mj-lt"/>
              </a:rPr>
              <a:t>einer</a:t>
            </a:r>
            <a:r>
              <a:rPr lang="en-US" sz="1200" dirty="0">
                <a:solidFill>
                  <a:srgbClr val="002060"/>
                </a:solidFill>
                <a:latin typeface="+mj-lt"/>
              </a:rPr>
              <a:t> </a:t>
            </a:r>
            <a:r>
              <a:rPr lang="en-US" sz="1200" dirty="0" err="1">
                <a:solidFill>
                  <a:srgbClr val="002060"/>
                </a:solidFill>
                <a:latin typeface="+mj-lt"/>
              </a:rPr>
              <a:t>Insulinresistenz</a:t>
            </a:r>
            <a:r>
              <a:rPr lang="en-US" sz="1200" dirty="0">
                <a:solidFill>
                  <a:srgbClr val="002060"/>
                </a:solidFill>
                <a:latin typeface="+mj-lt"/>
              </a:rPr>
              <a:t>, </a:t>
            </a:r>
            <a:r>
              <a:rPr lang="en-US" sz="1200" dirty="0" err="1">
                <a:solidFill>
                  <a:srgbClr val="002060"/>
                </a:solidFill>
                <a:latin typeface="+mj-lt"/>
              </a:rPr>
              <a:t>steigt</a:t>
            </a:r>
            <a:r>
              <a:rPr lang="en-US" sz="1200" dirty="0">
                <a:solidFill>
                  <a:srgbClr val="002060"/>
                </a:solidFill>
                <a:latin typeface="+mj-lt"/>
              </a:rPr>
              <a:t> das </a:t>
            </a:r>
            <a:r>
              <a:rPr lang="en-US" sz="1200" dirty="0" err="1">
                <a:solidFill>
                  <a:srgbClr val="002060"/>
                </a:solidFill>
                <a:latin typeface="+mj-lt"/>
              </a:rPr>
              <a:t>Interesse</a:t>
            </a:r>
            <a:r>
              <a:rPr lang="en-US" sz="1200" dirty="0">
                <a:solidFill>
                  <a:srgbClr val="002060"/>
                </a:solidFill>
                <a:latin typeface="+mj-lt"/>
              </a:rPr>
              <a:t> an </a:t>
            </a:r>
            <a:r>
              <a:rPr lang="en-US" sz="1200" dirty="0" err="1">
                <a:solidFill>
                  <a:srgbClr val="002060"/>
                </a:solidFill>
                <a:latin typeface="+mj-lt"/>
              </a:rPr>
              <a:t>dem</a:t>
            </a:r>
            <a:r>
              <a:rPr lang="en-US" sz="1200" dirty="0">
                <a:solidFill>
                  <a:srgbClr val="002060"/>
                </a:solidFill>
                <a:latin typeface="+mj-lt"/>
              </a:rPr>
              <a:t> </a:t>
            </a:r>
            <a:r>
              <a:rPr lang="en-US" sz="1200" dirty="0" err="1">
                <a:solidFill>
                  <a:srgbClr val="002060"/>
                </a:solidFill>
                <a:latin typeface="+mj-lt"/>
              </a:rPr>
              <a:t>Einsatz</a:t>
            </a:r>
            <a:r>
              <a:rPr lang="en-US" sz="1200" dirty="0">
                <a:solidFill>
                  <a:srgbClr val="002060"/>
                </a:solidFill>
                <a:latin typeface="+mj-lt"/>
              </a:rPr>
              <a:t> von Metformin </a:t>
            </a:r>
            <a:r>
              <a:rPr lang="en-US" sz="1200" dirty="0" err="1">
                <a:solidFill>
                  <a:srgbClr val="002060"/>
                </a:solidFill>
                <a:latin typeface="+mj-lt"/>
              </a:rPr>
              <a:t>zur</a:t>
            </a:r>
            <a:r>
              <a:rPr lang="en-US" sz="1200" dirty="0">
                <a:solidFill>
                  <a:srgbClr val="002060"/>
                </a:solidFill>
                <a:latin typeface="+mj-lt"/>
              </a:rPr>
              <a:t> </a:t>
            </a:r>
            <a:r>
              <a:rPr lang="en-US" sz="1200" dirty="0" err="1">
                <a:solidFill>
                  <a:srgbClr val="002060"/>
                </a:solidFill>
                <a:latin typeface="+mj-lt"/>
              </a:rPr>
              <a:t>Verbesserung</a:t>
            </a:r>
            <a:r>
              <a:rPr lang="en-US" sz="1200" dirty="0">
                <a:solidFill>
                  <a:srgbClr val="002060"/>
                </a:solidFill>
                <a:latin typeface="+mj-lt"/>
              </a:rPr>
              <a:t> der </a:t>
            </a:r>
            <a:r>
              <a:rPr lang="en-US" sz="1200" dirty="0" err="1">
                <a:solidFill>
                  <a:srgbClr val="002060"/>
                </a:solidFill>
                <a:latin typeface="+mj-lt"/>
              </a:rPr>
              <a:t>Stoffwechselsituation</a:t>
            </a:r>
            <a:r>
              <a:rPr lang="en-US" sz="1200" dirty="0">
                <a:solidFill>
                  <a:srgbClr val="002060"/>
                </a:solidFill>
                <a:latin typeface="+mj-lt"/>
              </a:rPr>
              <a:t> und </a:t>
            </a:r>
            <a:r>
              <a:rPr lang="en-US" sz="1200" dirty="0" err="1">
                <a:solidFill>
                  <a:srgbClr val="002060"/>
                </a:solidFill>
                <a:latin typeface="+mj-lt"/>
              </a:rPr>
              <a:t>Prävention</a:t>
            </a:r>
            <a:r>
              <a:rPr lang="en-US" sz="1200" dirty="0">
                <a:solidFill>
                  <a:srgbClr val="002060"/>
                </a:solidFill>
                <a:latin typeface="+mj-lt"/>
              </a:rPr>
              <a:t> von </a:t>
            </a:r>
            <a:r>
              <a:rPr lang="en-US" sz="1200" dirty="0" err="1">
                <a:solidFill>
                  <a:srgbClr val="002060"/>
                </a:solidFill>
                <a:latin typeface="+mj-lt"/>
              </a:rPr>
              <a:t>Typ</a:t>
            </a:r>
            <a:r>
              <a:rPr lang="en-US" sz="1200" dirty="0">
                <a:solidFill>
                  <a:srgbClr val="002060"/>
                </a:solidFill>
                <a:latin typeface="+mj-lt"/>
              </a:rPr>
              <a:t> 2 Diabetes. </a:t>
            </a:r>
          </a:p>
          <a:p>
            <a:pPr marL="228600" indent="-228600" algn="just">
              <a:buFont typeface="+mj-lt"/>
              <a:buAutoNum type="arabicPeriod" startAt="2"/>
              <a:defRPr/>
            </a:pPr>
            <a:endParaRPr lang="en-GB" sz="1200" dirty="0">
              <a:solidFill>
                <a:srgbClr val="002060"/>
              </a:solidFill>
              <a:latin typeface="+mj-lt"/>
            </a:endParaRPr>
          </a:p>
          <a:p>
            <a:pPr marL="228600" indent="-228600" algn="just">
              <a:buFont typeface="+mj-lt"/>
              <a:buAutoNum type="arabicPeriod" startAt="2"/>
              <a:defRPr/>
            </a:pPr>
            <a:r>
              <a:rPr lang="en-GB" sz="1200" dirty="0" err="1">
                <a:solidFill>
                  <a:srgbClr val="002060"/>
                </a:solidFill>
                <a:latin typeface="+mj-lt"/>
              </a:rPr>
              <a:t>Suchen</a:t>
            </a:r>
            <a:r>
              <a:rPr lang="en-GB" sz="1200" dirty="0">
                <a:solidFill>
                  <a:srgbClr val="002060"/>
                </a:solidFill>
                <a:latin typeface="+mj-lt"/>
              </a:rPr>
              <a:t> </a:t>
            </a:r>
            <a:r>
              <a:rPr lang="en-GB" sz="1200" dirty="0" err="1">
                <a:solidFill>
                  <a:srgbClr val="002060"/>
                </a:solidFill>
                <a:latin typeface="+mj-lt"/>
              </a:rPr>
              <a:t>Sie</a:t>
            </a:r>
            <a:r>
              <a:rPr lang="en-GB" sz="1200" dirty="0">
                <a:solidFill>
                  <a:srgbClr val="002060"/>
                </a:solidFill>
                <a:latin typeface="+mj-lt"/>
              </a:rPr>
              <a:t> </a:t>
            </a:r>
            <a:r>
              <a:rPr lang="en-GB" sz="1200" dirty="0" err="1">
                <a:solidFill>
                  <a:srgbClr val="002060"/>
                </a:solidFill>
                <a:latin typeface="+mj-lt"/>
              </a:rPr>
              <a:t>Unterstützung</a:t>
            </a:r>
            <a:r>
              <a:rPr lang="en-GB" sz="1200" dirty="0">
                <a:solidFill>
                  <a:srgbClr val="002060"/>
                </a:solidFill>
                <a:latin typeface="+mj-lt"/>
              </a:rPr>
              <a:t>. </a:t>
            </a:r>
            <a:r>
              <a:rPr lang="en-GB" sz="1200" dirty="0" err="1">
                <a:solidFill>
                  <a:srgbClr val="002060"/>
                </a:solidFill>
                <a:latin typeface="+mj-lt"/>
              </a:rPr>
              <a:t>Freunde</a:t>
            </a:r>
            <a:r>
              <a:rPr lang="en-GB" sz="1200" dirty="0">
                <a:solidFill>
                  <a:srgbClr val="002060"/>
                </a:solidFill>
                <a:latin typeface="+mj-lt"/>
              </a:rPr>
              <a:t> und </a:t>
            </a:r>
            <a:r>
              <a:rPr lang="en-GB" sz="1200" dirty="0" err="1">
                <a:solidFill>
                  <a:srgbClr val="002060"/>
                </a:solidFill>
                <a:latin typeface="+mj-lt"/>
              </a:rPr>
              <a:t>Familie</a:t>
            </a:r>
            <a:r>
              <a:rPr lang="en-GB" sz="1200" dirty="0">
                <a:solidFill>
                  <a:srgbClr val="002060"/>
                </a:solidFill>
                <a:latin typeface="+mj-lt"/>
              </a:rPr>
              <a:t> </a:t>
            </a:r>
            <a:r>
              <a:rPr lang="en-GB" sz="1200" dirty="0" err="1">
                <a:solidFill>
                  <a:srgbClr val="002060"/>
                </a:solidFill>
                <a:latin typeface="+mj-lt"/>
              </a:rPr>
              <a:t>können</a:t>
            </a:r>
            <a:r>
              <a:rPr lang="en-GB" sz="1200" dirty="0">
                <a:solidFill>
                  <a:srgbClr val="002060"/>
                </a:solidFill>
                <a:latin typeface="+mj-lt"/>
              </a:rPr>
              <a:t> </a:t>
            </a:r>
            <a:r>
              <a:rPr lang="en-GB" sz="1200" dirty="0" err="1">
                <a:solidFill>
                  <a:srgbClr val="002060"/>
                </a:solidFill>
                <a:latin typeface="+mj-lt"/>
              </a:rPr>
              <a:t>Ihnen</a:t>
            </a:r>
            <a:r>
              <a:rPr lang="en-GB" sz="1200" dirty="0">
                <a:solidFill>
                  <a:srgbClr val="002060"/>
                </a:solidFill>
                <a:latin typeface="+mj-lt"/>
              </a:rPr>
              <a:t> </a:t>
            </a:r>
            <a:r>
              <a:rPr lang="en-GB" sz="1200" dirty="0" err="1">
                <a:solidFill>
                  <a:srgbClr val="002060"/>
                </a:solidFill>
                <a:latin typeface="+mj-lt"/>
              </a:rPr>
              <a:t>helfen</a:t>
            </a:r>
            <a:r>
              <a:rPr lang="en-GB" sz="1200" dirty="0">
                <a:solidFill>
                  <a:srgbClr val="002060"/>
                </a:solidFill>
                <a:latin typeface="+mj-lt"/>
              </a:rPr>
              <a:t>, </a:t>
            </a:r>
            <a:r>
              <a:rPr lang="en-GB" sz="1200" dirty="0" err="1">
                <a:solidFill>
                  <a:srgbClr val="002060"/>
                </a:solidFill>
                <a:latin typeface="+mj-lt"/>
              </a:rPr>
              <a:t>wenn</a:t>
            </a:r>
            <a:r>
              <a:rPr lang="en-GB" sz="1200" dirty="0">
                <a:solidFill>
                  <a:srgbClr val="002060"/>
                </a:solidFill>
                <a:latin typeface="+mj-lt"/>
              </a:rPr>
              <a:t> </a:t>
            </a:r>
            <a:r>
              <a:rPr lang="en-GB" sz="1200" dirty="0" err="1">
                <a:solidFill>
                  <a:srgbClr val="002060"/>
                </a:solidFill>
                <a:latin typeface="+mj-lt"/>
              </a:rPr>
              <a:t>sie</a:t>
            </a:r>
            <a:r>
              <a:rPr lang="en-GB" sz="1200" dirty="0">
                <a:solidFill>
                  <a:srgbClr val="002060"/>
                </a:solidFill>
                <a:latin typeface="+mj-lt"/>
              </a:rPr>
              <a:t> </a:t>
            </a:r>
            <a:r>
              <a:rPr lang="en-GB" sz="1200" dirty="0" err="1">
                <a:solidFill>
                  <a:srgbClr val="002060"/>
                </a:solidFill>
                <a:latin typeface="+mj-lt"/>
              </a:rPr>
              <a:t>mitmachen</a:t>
            </a:r>
            <a:r>
              <a:rPr lang="en-GB" sz="1200" dirty="0">
                <a:solidFill>
                  <a:srgbClr val="002060"/>
                </a:solidFill>
                <a:latin typeface="+mj-lt"/>
              </a:rPr>
              <a:t>, </a:t>
            </a:r>
            <a:r>
              <a:rPr lang="en-GB" sz="1200" dirty="0" err="1">
                <a:solidFill>
                  <a:srgbClr val="002060"/>
                </a:solidFill>
                <a:latin typeface="+mj-lt"/>
              </a:rPr>
              <a:t>mit</a:t>
            </a:r>
            <a:r>
              <a:rPr lang="en-GB" sz="1200" dirty="0">
                <a:solidFill>
                  <a:srgbClr val="002060"/>
                </a:solidFill>
                <a:latin typeface="+mj-lt"/>
              </a:rPr>
              <a:t> </a:t>
            </a:r>
            <a:r>
              <a:rPr lang="en-GB" sz="1200" dirty="0" err="1">
                <a:solidFill>
                  <a:srgbClr val="002060"/>
                </a:solidFill>
                <a:latin typeface="+mj-lt"/>
              </a:rPr>
              <a:t>Ihnen</a:t>
            </a:r>
            <a:r>
              <a:rPr lang="en-GB" sz="1200" dirty="0">
                <a:solidFill>
                  <a:srgbClr val="002060"/>
                </a:solidFill>
                <a:latin typeface="+mj-lt"/>
              </a:rPr>
              <a:t> </a:t>
            </a:r>
            <a:r>
              <a:rPr lang="en-GB" sz="1200" dirty="0" err="1">
                <a:solidFill>
                  <a:srgbClr val="002060"/>
                </a:solidFill>
                <a:latin typeface="+mj-lt"/>
              </a:rPr>
              <a:t>gesund</a:t>
            </a:r>
            <a:r>
              <a:rPr lang="en-GB" sz="1200" dirty="0">
                <a:solidFill>
                  <a:srgbClr val="002060"/>
                </a:solidFill>
                <a:latin typeface="+mj-lt"/>
              </a:rPr>
              <a:t> </a:t>
            </a:r>
            <a:r>
              <a:rPr lang="en-GB" sz="1200" dirty="0" err="1">
                <a:solidFill>
                  <a:srgbClr val="002060"/>
                </a:solidFill>
                <a:latin typeface="+mj-lt"/>
              </a:rPr>
              <a:t>zu</a:t>
            </a:r>
            <a:r>
              <a:rPr lang="en-GB" sz="1200" dirty="0">
                <a:solidFill>
                  <a:srgbClr val="002060"/>
                </a:solidFill>
                <a:latin typeface="+mj-lt"/>
              </a:rPr>
              <a:t> </a:t>
            </a:r>
            <a:r>
              <a:rPr lang="en-GB" sz="1200" dirty="0" err="1">
                <a:solidFill>
                  <a:srgbClr val="002060"/>
                </a:solidFill>
                <a:latin typeface="+mj-lt"/>
              </a:rPr>
              <a:t>essen</a:t>
            </a:r>
            <a:r>
              <a:rPr lang="en-GB" sz="1200" dirty="0">
                <a:solidFill>
                  <a:srgbClr val="002060"/>
                </a:solidFill>
                <a:latin typeface="+mj-lt"/>
              </a:rPr>
              <a:t> und Sport </a:t>
            </a:r>
            <a:r>
              <a:rPr lang="en-GB" sz="1200" dirty="0" err="1">
                <a:solidFill>
                  <a:srgbClr val="002060"/>
                </a:solidFill>
                <a:latin typeface="+mj-lt"/>
              </a:rPr>
              <a:t>zu</a:t>
            </a:r>
            <a:r>
              <a:rPr lang="en-GB" sz="1200" dirty="0">
                <a:solidFill>
                  <a:srgbClr val="002060"/>
                </a:solidFill>
                <a:latin typeface="+mj-lt"/>
              </a:rPr>
              <a:t> </a:t>
            </a:r>
            <a:r>
              <a:rPr lang="en-GB" sz="1200" dirty="0" err="1">
                <a:solidFill>
                  <a:srgbClr val="002060"/>
                </a:solidFill>
                <a:latin typeface="+mj-lt"/>
              </a:rPr>
              <a:t>treiben</a:t>
            </a:r>
            <a:r>
              <a:rPr lang="en-GB" sz="1200" dirty="0">
                <a:solidFill>
                  <a:srgbClr val="002060"/>
                </a:solidFill>
                <a:latin typeface="+mj-lt"/>
              </a:rPr>
              <a:t>. </a:t>
            </a:r>
          </a:p>
          <a:p>
            <a:pPr marL="228600" indent="-228600" algn="just">
              <a:buFont typeface="+mj-lt"/>
              <a:buAutoNum type="arabicPeriod" startAt="2"/>
              <a:defRPr/>
            </a:pPr>
            <a:endParaRPr lang="en-GB" sz="1200" dirty="0">
              <a:solidFill>
                <a:srgbClr val="002060"/>
              </a:solidFill>
              <a:latin typeface="+mj-lt"/>
            </a:endParaRPr>
          </a:p>
          <a:p>
            <a:pPr marL="228600" indent="-228600" algn="just">
              <a:buFont typeface="+mj-lt"/>
              <a:buAutoNum type="arabicPeriod" startAt="2"/>
              <a:defRPr/>
            </a:pPr>
            <a:r>
              <a:rPr lang="en-GB" sz="1200" dirty="0" err="1">
                <a:solidFill>
                  <a:srgbClr val="002060"/>
                </a:solidFill>
                <a:latin typeface="+mj-lt"/>
              </a:rPr>
              <a:t>Gehen</a:t>
            </a:r>
            <a:r>
              <a:rPr lang="en-GB" sz="1200" dirty="0">
                <a:solidFill>
                  <a:srgbClr val="002060"/>
                </a:solidFill>
                <a:latin typeface="+mj-lt"/>
              </a:rPr>
              <a:t> </a:t>
            </a:r>
            <a:r>
              <a:rPr lang="en-GB" sz="1200" dirty="0" err="1">
                <a:solidFill>
                  <a:srgbClr val="002060"/>
                </a:solidFill>
                <a:latin typeface="+mj-lt"/>
              </a:rPr>
              <a:t>Sie</a:t>
            </a:r>
            <a:r>
              <a:rPr lang="en-GB" sz="1200" dirty="0">
                <a:solidFill>
                  <a:srgbClr val="002060"/>
                </a:solidFill>
                <a:latin typeface="+mj-lt"/>
              </a:rPr>
              <a:t> </a:t>
            </a:r>
            <a:r>
              <a:rPr lang="en-GB" sz="1200" dirty="0" err="1">
                <a:solidFill>
                  <a:srgbClr val="002060"/>
                </a:solidFill>
                <a:latin typeface="+mj-lt"/>
              </a:rPr>
              <a:t>aktiv</a:t>
            </a:r>
            <a:r>
              <a:rPr lang="en-GB" sz="1200" dirty="0">
                <a:solidFill>
                  <a:srgbClr val="002060"/>
                </a:solidFill>
                <a:latin typeface="+mj-lt"/>
              </a:rPr>
              <a:t> </a:t>
            </a:r>
            <a:r>
              <a:rPr lang="en-GB" sz="1200" dirty="0" err="1">
                <a:solidFill>
                  <a:srgbClr val="002060"/>
                </a:solidFill>
                <a:latin typeface="+mj-lt"/>
              </a:rPr>
              <a:t>mit</a:t>
            </a:r>
            <a:r>
              <a:rPr lang="en-GB" sz="1200" dirty="0">
                <a:solidFill>
                  <a:srgbClr val="002060"/>
                </a:solidFill>
                <a:latin typeface="+mj-lt"/>
              </a:rPr>
              <a:t> </a:t>
            </a:r>
            <a:r>
              <a:rPr lang="en-GB" sz="1200" dirty="0" err="1">
                <a:solidFill>
                  <a:srgbClr val="002060"/>
                </a:solidFill>
                <a:latin typeface="+mj-lt"/>
              </a:rPr>
              <a:t>Ihren</a:t>
            </a:r>
            <a:r>
              <a:rPr lang="en-GB" sz="1200" dirty="0">
                <a:solidFill>
                  <a:srgbClr val="002060"/>
                </a:solidFill>
                <a:latin typeface="+mj-lt"/>
              </a:rPr>
              <a:t> </a:t>
            </a:r>
            <a:r>
              <a:rPr lang="en-GB" sz="1200" dirty="0" err="1">
                <a:solidFill>
                  <a:srgbClr val="002060"/>
                </a:solidFill>
                <a:latin typeface="+mj-lt"/>
              </a:rPr>
              <a:t>Wechseljahren</a:t>
            </a:r>
            <a:r>
              <a:rPr lang="en-GB" sz="1200" dirty="0">
                <a:solidFill>
                  <a:srgbClr val="002060"/>
                </a:solidFill>
                <a:latin typeface="+mj-lt"/>
              </a:rPr>
              <a:t> um und </a:t>
            </a:r>
            <a:r>
              <a:rPr lang="en-GB" sz="1200" dirty="0" err="1">
                <a:solidFill>
                  <a:srgbClr val="002060"/>
                </a:solidFill>
                <a:latin typeface="+mj-lt"/>
              </a:rPr>
              <a:t>nutzen</a:t>
            </a:r>
            <a:r>
              <a:rPr lang="en-GB" sz="1200" dirty="0">
                <a:solidFill>
                  <a:srgbClr val="002060"/>
                </a:solidFill>
                <a:latin typeface="+mj-lt"/>
              </a:rPr>
              <a:t> </a:t>
            </a:r>
            <a:r>
              <a:rPr lang="en-GB" sz="1200" dirty="0" err="1">
                <a:solidFill>
                  <a:srgbClr val="002060"/>
                </a:solidFill>
                <a:latin typeface="+mj-lt"/>
              </a:rPr>
              <a:t>Sie</a:t>
            </a:r>
            <a:r>
              <a:rPr lang="en-GB" sz="1200" dirty="0">
                <a:solidFill>
                  <a:srgbClr val="002060"/>
                </a:solidFill>
                <a:latin typeface="+mj-lt"/>
              </a:rPr>
              <a:t> </a:t>
            </a:r>
            <a:r>
              <a:rPr lang="en-GB" sz="1200" dirty="0" err="1">
                <a:solidFill>
                  <a:srgbClr val="002060"/>
                </a:solidFill>
                <a:latin typeface="+mj-lt"/>
              </a:rPr>
              <a:t>sie</a:t>
            </a:r>
            <a:r>
              <a:rPr lang="en-GB" sz="1200" dirty="0">
                <a:solidFill>
                  <a:srgbClr val="002060"/>
                </a:solidFill>
                <a:latin typeface="+mj-lt"/>
              </a:rPr>
              <a:t> </a:t>
            </a:r>
            <a:r>
              <a:rPr lang="en-GB" sz="1200" dirty="0" err="1">
                <a:solidFill>
                  <a:srgbClr val="002060"/>
                </a:solidFill>
                <a:latin typeface="+mj-lt"/>
              </a:rPr>
              <a:t>als</a:t>
            </a:r>
            <a:r>
              <a:rPr lang="en-GB" sz="1200" dirty="0">
                <a:solidFill>
                  <a:srgbClr val="002060"/>
                </a:solidFill>
                <a:latin typeface="+mj-lt"/>
              </a:rPr>
              <a:t> </a:t>
            </a:r>
            <a:r>
              <a:rPr lang="en-GB" sz="1200" dirty="0" err="1">
                <a:solidFill>
                  <a:srgbClr val="002060"/>
                </a:solidFill>
                <a:latin typeface="+mj-lt"/>
              </a:rPr>
              <a:t>eine</a:t>
            </a:r>
            <a:r>
              <a:rPr lang="en-GB" sz="1200" dirty="0">
                <a:solidFill>
                  <a:srgbClr val="002060"/>
                </a:solidFill>
                <a:latin typeface="+mj-lt"/>
              </a:rPr>
              <a:t> </a:t>
            </a:r>
            <a:r>
              <a:rPr lang="en-GB" sz="1200" dirty="0" err="1">
                <a:solidFill>
                  <a:srgbClr val="002060"/>
                </a:solidFill>
                <a:latin typeface="+mj-lt"/>
              </a:rPr>
              <a:t>Gelegenheit</a:t>
            </a:r>
            <a:r>
              <a:rPr lang="en-GB" sz="1200" dirty="0">
                <a:solidFill>
                  <a:srgbClr val="002060"/>
                </a:solidFill>
                <a:latin typeface="+mj-lt"/>
              </a:rPr>
              <a:t>, </a:t>
            </a:r>
            <a:r>
              <a:rPr lang="en-GB" sz="1200" dirty="0" err="1">
                <a:solidFill>
                  <a:srgbClr val="002060"/>
                </a:solidFill>
                <a:latin typeface="+mj-lt"/>
              </a:rPr>
              <a:t>Krankheiten</a:t>
            </a:r>
            <a:r>
              <a:rPr lang="en-GB" sz="1200" dirty="0">
                <a:solidFill>
                  <a:srgbClr val="002060"/>
                </a:solidFill>
                <a:latin typeface="+mj-lt"/>
              </a:rPr>
              <a:t> </a:t>
            </a:r>
            <a:r>
              <a:rPr lang="en-GB" sz="1200" dirty="0" err="1">
                <a:solidFill>
                  <a:srgbClr val="002060"/>
                </a:solidFill>
                <a:latin typeface="+mj-lt"/>
              </a:rPr>
              <a:t>vorzubeugen</a:t>
            </a:r>
            <a:r>
              <a:rPr lang="en-GB" sz="1200" dirty="0">
                <a:solidFill>
                  <a:srgbClr val="002060"/>
                </a:solidFill>
                <a:latin typeface="+mj-lt"/>
              </a:rPr>
              <a:t> und </a:t>
            </a:r>
            <a:r>
              <a:rPr lang="en-GB" sz="1200" dirty="0" err="1">
                <a:solidFill>
                  <a:srgbClr val="002060"/>
                </a:solidFill>
                <a:latin typeface="+mj-lt"/>
              </a:rPr>
              <a:t>langfristig</a:t>
            </a:r>
            <a:r>
              <a:rPr lang="en-GB" sz="1200" dirty="0">
                <a:solidFill>
                  <a:srgbClr val="002060"/>
                </a:solidFill>
                <a:latin typeface="+mj-lt"/>
              </a:rPr>
              <a:t> </a:t>
            </a:r>
            <a:r>
              <a:rPr lang="en-GB" sz="1200" dirty="0" err="1">
                <a:solidFill>
                  <a:srgbClr val="002060"/>
                </a:solidFill>
                <a:latin typeface="+mj-lt"/>
              </a:rPr>
              <a:t>Gesundheit</a:t>
            </a:r>
            <a:r>
              <a:rPr lang="en-GB" sz="1200" dirty="0">
                <a:solidFill>
                  <a:srgbClr val="002060"/>
                </a:solidFill>
                <a:latin typeface="+mj-lt"/>
              </a:rPr>
              <a:t> und </a:t>
            </a:r>
            <a:r>
              <a:rPr lang="en-GB" sz="1200" dirty="0" err="1">
                <a:solidFill>
                  <a:srgbClr val="002060"/>
                </a:solidFill>
                <a:latin typeface="+mj-lt"/>
              </a:rPr>
              <a:t>Lebensqualität</a:t>
            </a:r>
            <a:r>
              <a:rPr lang="en-GB" sz="1200" dirty="0">
                <a:solidFill>
                  <a:srgbClr val="002060"/>
                </a:solidFill>
                <a:latin typeface="+mj-lt"/>
              </a:rPr>
              <a:t> </a:t>
            </a:r>
            <a:r>
              <a:rPr lang="en-GB" sz="1200" dirty="0" err="1">
                <a:solidFill>
                  <a:srgbClr val="002060"/>
                </a:solidFill>
                <a:latin typeface="+mj-lt"/>
              </a:rPr>
              <a:t>zu</a:t>
            </a:r>
            <a:r>
              <a:rPr lang="en-GB" sz="1200" dirty="0">
                <a:solidFill>
                  <a:srgbClr val="002060"/>
                </a:solidFill>
                <a:latin typeface="+mj-lt"/>
              </a:rPr>
              <a:t> </a:t>
            </a:r>
            <a:r>
              <a:rPr lang="en-GB" sz="1200" dirty="0" err="1">
                <a:solidFill>
                  <a:srgbClr val="002060"/>
                </a:solidFill>
                <a:latin typeface="+mj-lt"/>
              </a:rPr>
              <a:t>verbessern</a:t>
            </a:r>
            <a:r>
              <a:rPr lang="en-GB" sz="1200" dirty="0">
                <a:solidFill>
                  <a:srgbClr val="002060"/>
                </a:solidFill>
                <a:latin typeface="+mj-lt"/>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
            <a:extLst>
              <a:ext uri="{FF2B5EF4-FFF2-40B4-BE49-F238E27FC236}">
                <a16:creationId xmlns:a16="http://schemas.microsoft.com/office/drawing/2014/main" id="{C4B30CE0-22B8-403E-A3B1-270DE6A723C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FA410DB5-6B31-480E-969A-C015E1F497C7}"/>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9220" name="Subtitle 2">
            <a:extLst>
              <a:ext uri="{FF2B5EF4-FFF2-40B4-BE49-F238E27FC236}">
                <a16:creationId xmlns:a16="http://schemas.microsoft.com/office/drawing/2014/main" id="{D9B467DE-FE11-4D86-8FF5-282A63171749}"/>
              </a:ext>
            </a:extLst>
          </p:cNvPr>
          <p:cNvSpPr>
            <a:spLocks noGrp="1"/>
          </p:cNvSpPr>
          <p:nvPr>
            <p:ph type="subTitle" idx="4294967295"/>
          </p:nvPr>
        </p:nvSpPr>
        <p:spPr>
          <a:xfrm>
            <a:off x="239713" y="6345238"/>
            <a:ext cx="9466262" cy="377825"/>
          </a:xfrm>
        </p:spPr>
        <p:txBody>
          <a:bodyPr/>
          <a:lstStyle/>
          <a:p>
            <a:pPr algn="ctr">
              <a:buFont typeface="Arial" panose="020B0604020202020204" pitchFamily="34" charset="0"/>
              <a:buNone/>
            </a:pPr>
            <a:r>
              <a:rPr lang="en-GB" altLang="en-US" sz="1800" b="1" baseline="30000">
                <a:solidFill>
                  <a:schemeClr val="bg1"/>
                </a:solidFill>
              </a:rPr>
              <a:t>International Menopause Society, PO Box 98, Camborne, Cornwall, TR14 4BQ, UK. </a:t>
            </a:r>
            <a:r>
              <a:rPr lang="en-US" altLang="en-US" sz="1800" b="1" baseline="30000">
                <a:solidFill>
                  <a:schemeClr val="bg1"/>
                </a:solidFill>
              </a:rPr>
              <a:t>Copyright International Menopause Society 2012.</a:t>
            </a:r>
            <a:endParaRPr lang="en-GB" altLang="en-US" sz="1800" b="1" baseline="30000">
              <a:solidFill>
                <a:schemeClr val="bg1"/>
              </a:solidFill>
            </a:endParaRPr>
          </a:p>
          <a:p>
            <a:pPr algn="ctr">
              <a:buFont typeface="Arial" panose="020B0604020202020204" pitchFamily="34" charset="0"/>
              <a:buNone/>
            </a:pPr>
            <a:r>
              <a:rPr lang="fr-FR" altLang="en-US" sz="1800" b="1" baseline="30000">
                <a:solidFill>
                  <a:schemeClr val="bg1"/>
                </a:solidFill>
              </a:rPr>
              <a:t>Tel: +44 1209 711 054 Fax: +44 1209 610 530 Email: leetomkinsims@btinternet.com</a:t>
            </a:r>
            <a:endParaRPr lang="en-GB" altLang="en-US" sz="1800" b="1">
              <a:solidFill>
                <a:schemeClr val="bg1"/>
              </a:solidFill>
            </a:endParaRPr>
          </a:p>
        </p:txBody>
      </p:sp>
      <p:pic>
        <p:nvPicPr>
          <p:cNvPr id="10" name="Picture 9">
            <a:extLst>
              <a:ext uri="{FF2B5EF4-FFF2-40B4-BE49-F238E27FC236}">
                <a16:creationId xmlns:a16="http://schemas.microsoft.com/office/drawing/2014/main" id="{E5E4C9D3-F1D6-4A23-BE55-5D264D2543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7376" y="18864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222" name="TextBox 4">
            <a:extLst>
              <a:ext uri="{FF2B5EF4-FFF2-40B4-BE49-F238E27FC236}">
                <a16:creationId xmlns:a16="http://schemas.microsoft.com/office/drawing/2014/main" id="{D8A04934-430B-445F-AF67-865B5D7DA85A}"/>
              </a:ext>
            </a:extLst>
          </p:cNvPr>
          <p:cNvSpPr txBox="1">
            <a:spLocks noChangeArrowheads="1"/>
          </p:cNvSpPr>
          <p:nvPr/>
        </p:nvSpPr>
        <p:spPr bwMode="auto">
          <a:xfrm>
            <a:off x="415925" y="476250"/>
            <a:ext cx="7632700"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a:solidFill>
                  <a:srgbClr val="7030A0"/>
                </a:solidFill>
                <a:latin typeface="Calibri" panose="020F0502020204030204" pitchFamily="34" charset="0"/>
              </a:rPr>
              <a:t>Referenzen</a:t>
            </a:r>
          </a:p>
          <a:p>
            <a:pPr algn="just" eaLnBrk="1" hangingPunct="1">
              <a:buFont typeface="Calibri" panose="020F0502020204030204" pitchFamily="34" charset="0"/>
              <a:buAutoNum type="arabicPeriod"/>
            </a:pPr>
            <a:r>
              <a:rPr lang="en-AU" altLang="en-US" sz="1200">
                <a:solidFill>
                  <a:srgbClr val="002060"/>
                </a:solidFill>
                <a:latin typeface="Calibri" panose="020F0502020204030204" pitchFamily="34" charset="0"/>
                <a:cs typeface="Calibri" panose="020F0502020204030204" pitchFamily="34" charset="0"/>
              </a:rPr>
              <a:t>Luoto R, Kaprio J, Uutela A. Age at natural menopause and sociodemographic status in Finland. Am J Epidemiol 1994; 139: 64/76.</a:t>
            </a:r>
            <a:endParaRPr lang="en-GB" altLang="en-US" sz="120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eaLnBrk="1" hangingPunct="1">
              <a:buFont typeface="Calibri" panose="020F0502020204030204" pitchFamily="34" charset="0"/>
              <a:buAutoNum type="arabicPeriod"/>
            </a:pPr>
            <a:r>
              <a:rPr lang="en-GB" altLang="en-US" sz="1200">
                <a:solidFill>
                  <a:srgbClr val="002060"/>
                </a:solidFill>
                <a:latin typeface="Calibri" panose="020F0502020204030204" pitchFamily="34" charset="0"/>
                <a:cs typeface="Calibri" panose="020F0502020204030204" pitchFamily="34" charset="0"/>
              </a:rPr>
              <a:t>Mishra GD, Kuh D. How do health symptoms during midlife relate to menopausal transition? A British prospective cohort study. BMJ. 2012.</a:t>
            </a:r>
          </a:p>
          <a:p>
            <a:pPr algn="just" eaLnBrk="1" hangingPunct="1">
              <a:buFont typeface="Calibri" panose="020F0502020204030204" pitchFamily="34" charset="0"/>
              <a:buAutoNum type="arabicPeriod"/>
            </a:pPr>
            <a:r>
              <a:rPr lang="en-GB" altLang="en-US" sz="1200">
                <a:solidFill>
                  <a:srgbClr val="002060"/>
                </a:solidFill>
                <a:cs typeface="Calibri" panose="020F0502020204030204" pitchFamily="34" charset="0"/>
                <a:hlinkClick r:id="rId4"/>
              </a:rPr>
              <a:t>PubMed.gov; The Menopause and Obesity; June 2003</a:t>
            </a:r>
            <a:r>
              <a:rPr lang="en-GB" altLang="en-US" sz="1200">
                <a:solidFill>
                  <a:srgbClr val="002060"/>
                </a:solidFill>
                <a:latin typeface="Calibri" panose="020F0502020204030204" pitchFamily="34" charset="0"/>
                <a:cs typeface="Calibri" panose="020F0502020204030204" pitchFamily="34" charset="0"/>
              </a:rPr>
              <a:t>.</a:t>
            </a:r>
          </a:p>
          <a:p>
            <a:pPr algn="just" eaLnBrk="1" hangingPunct="1">
              <a:buFont typeface="Calibri" panose="020F0502020204030204" pitchFamily="34" charset="0"/>
              <a:buAutoNum type="arabicPeriod"/>
            </a:pPr>
            <a:r>
              <a:rPr lang="en-GB" altLang="en-US" sz="1200">
                <a:solidFill>
                  <a:srgbClr val="002060"/>
                </a:solidFill>
                <a:latin typeface="Calibri" panose="020F0502020204030204" pitchFamily="34" charset="0"/>
                <a:cs typeface="Calibri" panose="020F0502020204030204" pitchFamily="34" charset="0"/>
              </a:rPr>
              <a:t>Davis SR, Castelo-Branco</a:t>
            </a:r>
            <a:r>
              <a:rPr lang="en-GB" altLang="en-US" sz="1200" baseline="30000">
                <a:solidFill>
                  <a:srgbClr val="002060"/>
                </a:solidFill>
                <a:latin typeface="Calibri" panose="020F0502020204030204" pitchFamily="34" charset="0"/>
                <a:cs typeface="Calibri" panose="020F0502020204030204" pitchFamily="34" charset="0"/>
              </a:rPr>
              <a:t> </a:t>
            </a:r>
            <a:r>
              <a:rPr lang="en-GB" altLang="en-US" sz="1200">
                <a:solidFill>
                  <a:srgbClr val="002060"/>
                </a:solidFill>
                <a:latin typeface="Calibri" panose="020F0502020204030204" pitchFamily="34" charset="0"/>
                <a:cs typeface="Calibri" panose="020F0502020204030204" pitchFamily="34" charset="0"/>
              </a:rPr>
              <a:t>C, Chedraui</a:t>
            </a:r>
            <a:r>
              <a:rPr lang="en-GB" altLang="en-US" sz="1200" baseline="30000">
                <a:solidFill>
                  <a:srgbClr val="002060"/>
                </a:solidFill>
                <a:latin typeface="Calibri" panose="020F0502020204030204" pitchFamily="34" charset="0"/>
                <a:cs typeface="Calibri" panose="020F0502020204030204" pitchFamily="34" charset="0"/>
              </a:rPr>
              <a:t> </a:t>
            </a:r>
            <a:r>
              <a:rPr lang="en-GB" altLang="en-US" sz="1200">
                <a:solidFill>
                  <a:srgbClr val="002060"/>
                </a:solidFill>
                <a:latin typeface="Calibri" panose="020F0502020204030204" pitchFamily="34" charset="0"/>
                <a:cs typeface="Calibri" panose="020F0502020204030204" pitchFamily="34" charset="0"/>
              </a:rPr>
              <a:t>P, Lumsden</a:t>
            </a:r>
            <a:r>
              <a:rPr lang="en-GB" altLang="en-US" sz="1200" baseline="30000">
                <a:solidFill>
                  <a:srgbClr val="002060"/>
                </a:solidFill>
                <a:latin typeface="Calibri" panose="020F0502020204030204" pitchFamily="34" charset="0"/>
                <a:cs typeface="Calibri" panose="020F0502020204030204" pitchFamily="34" charset="0"/>
              </a:rPr>
              <a:t> </a:t>
            </a:r>
            <a:r>
              <a:rPr lang="en-GB" altLang="en-US" sz="1200">
                <a:solidFill>
                  <a:srgbClr val="002060"/>
                </a:solidFill>
                <a:latin typeface="Calibri" panose="020F0502020204030204" pitchFamily="34" charset="0"/>
                <a:cs typeface="Calibri" panose="020F0502020204030204" pitchFamily="34" charset="0"/>
              </a:rPr>
              <a:t>MA, Nappi</a:t>
            </a:r>
            <a:r>
              <a:rPr lang="en-GB" altLang="en-US" sz="1200" baseline="30000">
                <a:solidFill>
                  <a:srgbClr val="002060"/>
                </a:solidFill>
                <a:latin typeface="Calibri" panose="020F0502020204030204" pitchFamily="34" charset="0"/>
                <a:cs typeface="Calibri" panose="020F0502020204030204" pitchFamily="34" charset="0"/>
              </a:rPr>
              <a:t> </a:t>
            </a:r>
            <a:r>
              <a:rPr lang="en-GB" altLang="en-US" sz="1200">
                <a:solidFill>
                  <a:srgbClr val="002060"/>
                </a:solidFill>
                <a:latin typeface="Calibri" panose="020F0502020204030204" pitchFamily="34" charset="0"/>
                <a:cs typeface="Calibri" panose="020F0502020204030204" pitchFamily="34" charset="0"/>
              </a:rPr>
              <a:t>RE, Shah D and Villaseca P Understanding weight gain at menopause: a systematic review, Climacteric 2012.</a:t>
            </a:r>
          </a:p>
          <a:p>
            <a:pPr algn="just" eaLnBrk="1" hangingPunct="1">
              <a:buFont typeface="Calibri" panose="020F0502020204030204" pitchFamily="34" charset="0"/>
              <a:buAutoNum type="arabicPeriod"/>
            </a:pPr>
            <a:r>
              <a:rPr lang="en-GB" altLang="en-US" sz="1200">
                <a:solidFill>
                  <a:srgbClr val="002060"/>
                </a:solidFill>
                <a:latin typeface="Calibri" panose="020F0502020204030204" pitchFamily="34" charset="0"/>
                <a:cs typeface="Calibri" panose="020F0502020204030204" pitchFamily="34" charset="0"/>
              </a:rPr>
              <a:t>Ainsworth BE, et al. 2011 Compendium of physical activities: A second update of codes and MET values. Medicine &amp; Science in Sports &amp; Exercise. 2011; 43: 1575.</a:t>
            </a:r>
          </a:p>
          <a:p>
            <a:pPr algn="just" eaLnBrk="1" hangingPunct="1">
              <a:buFont typeface="Calibri" panose="020F0502020204030204" pitchFamily="34" charset="0"/>
              <a:buAutoNum type="arabicPeriod"/>
            </a:pPr>
            <a:r>
              <a:rPr lang="en-GB" altLang="en-US" sz="1200">
                <a:solidFill>
                  <a:srgbClr val="002060"/>
                </a:solidFill>
                <a:latin typeface="Calibri" panose="020F0502020204030204" pitchFamily="34" charset="0"/>
                <a:cs typeface="Times New Roman" panose="02020603050405020304" pitchFamily="18" charset="0"/>
              </a:rPr>
              <a:t>Hall KD, et al. 2011 Quantification of the effect of energy imbalance on bodyweight. Lancet 2011; 378: 826–37.</a:t>
            </a:r>
            <a:endParaRPr lang="en-GB" altLang="en-US" sz="1200">
              <a:solidFill>
                <a:srgbClr val="002060"/>
              </a:solidFill>
              <a:latin typeface="Calibri" panose="020F0502020204030204" pitchFamily="34" charset="0"/>
              <a:cs typeface="Calibri" panose="020F0502020204030204" pitchFamily="34" charset="0"/>
            </a:endParaRPr>
          </a:p>
          <a:p>
            <a:pPr eaLnBrk="1" hangingPunct="1"/>
            <a:endParaRPr lang="en-GB" altLang="en-US" sz="1200">
              <a:solidFill>
                <a:srgbClr val="7030A0"/>
              </a:solidFill>
              <a:latin typeface="Calibri" panose="020F0502020204030204" pitchFamily="34" charset="0"/>
            </a:endParaRPr>
          </a:p>
          <a:p>
            <a:pPr eaLnBrk="1" hangingPunct="1"/>
            <a:r>
              <a:rPr lang="en-GB" altLang="en-US" sz="1600" b="1">
                <a:solidFill>
                  <a:srgbClr val="7030A0"/>
                </a:solidFill>
                <a:latin typeface="Calibri" panose="020F0502020204030204" pitchFamily="34" charset="0"/>
              </a:rPr>
              <a:t>Haftungsausschluss</a:t>
            </a:r>
          </a:p>
          <a:p>
            <a:pPr algn="just" eaLnBrk="1" hangingPunct="1"/>
            <a:r>
              <a:rPr lang="de-CH" altLang="en-US" sz="1200">
                <a:solidFill>
                  <a:srgbClr val="002060"/>
                </a:solidFill>
                <a:latin typeface="Calibri" panose="020F0502020204030204" pitchFamily="34" charset="0"/>
              </a:rPr>
              <a:t>Die in dieser Broschüre enthaltenen Informationen treffen möglicherweise nicht auf alle individuellen Umstände zu.  Deshalb sollten Sie sich immer mit Ihrem Arzt besprechen. Diese Veröffentlichung bietet lediglich Information an. Die International Menopause Society übernimmt keine Haftung für eventuelle Schäden, die einer Person entstehen, die ihr Handeln oder unterlassenes Handeln als Ergebnis von in dieser Publikation gegebenen Informationen sieht.</a:t>
            </a:r>
            <a:r>
              <a:rPr lang="en-US" altLang="en-US" sz="1200">
                <a:solidFill>
                  <a:srgbClr val="002060"/>
                </a:solidFill>
                <a:latin typeface="Calibri" panose="020F0502020204030204" pitchFamily="34" charset="0"/>
              </a:rPr>
              <a:t>Information provided in this booklet might not be relevant to a particular individual’s circumstances and should always be discussed with the individual’s healthcare professional. This publication provides information only. The International Menopause Society can accept no responsibility for any loss, howsoever caused, to any person acting or refraining from action as a result of any material in this publication or information given.</a:t>
            </a:r>
            <a:endParaRPr lang="en-GB" altLang="en-US" sz="1200" b="1">
              <a:solidFill>
                <a:srgbClr val="002060"/>
              </a:solidFill>
              <a:latin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1478</Words>
  <Application>Microsoft Office PowerPoint</Application>
  <PresentationFormat>A4 Paper (210x297 mm)</PresentationFormat>
  <Paragraphs>142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Times New Roman</vt:lpstr>
      <vt:lpstr>Consolas</vt:lpstr>
      <vt:lpstr>Helvetica</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Migraine Action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Demelza Burn</dc:creator>
  <cp:lastModifiedBy>Jordan Bearce</cp:lastModifiedBy>
  <cp:revision>99</cp:revision>
  <dcterms:created xsi:type="dcterms:W3CDTF">2011-09-09T13:18:00Z</dcterms:created>
  <dcterms:modified xsi:type="dcterms:W3CDTF">2020-07-08T18:26:05Z</dcterms:modified>
</cp:coreProperties>
</file>