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9" r:id="rId5"/>
    <p:sldId id="261" r:id="rId6"/>
    <p:sldId id="260" r:id="rId7"/>
    <p:sldId id="258" r:id="rId8"/>
  </p:sldIdLst>
  <p:sldSz cx="9906000" cy="6858000" type="A4"/>
  <p:notesSz cx="7315200" cy="96012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53E"/>
    <a:srgbClr val="EC008C"/>
    <a:srgbClr val="FDEF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3" d="100"/>
          <a:sy n="73" d="100"/>
        </p:scale>
        <p:origin x="1224" y="66"/>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7"/>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0911AC3-CA57-4BAE-AC08-25F95A6E498F}"/>
              </a:ext>
            </a:extLst>
          </p:cNvPr>
          <p:cNvSpPr>
            <a:spLocks noGrp="1"/>
          </p:cNvSpPr>
          <p:nvPr>
            <p:ph type="dt" sz="half" idx="10"/>
          </p:nvPr>
        </p:nvSpPr>
        <p:spPr/>
        <p:txBody>
          <a:bodyPr/>
          <a:lstStyle>
            <a:lvl1pPr>
              <a:defRPr/>
            </a:lvl1pPr>
          </a:lstStyle>
          <a:p>
            <a:pPr>
              <a:defRPr/>
            </a:pPr>
            <a:fld id="{EB8C2298-FB83-4167-825B-D57DE2758310}" type="datetimeFigureOut">
              <a:rPr lang="en-GB"/>
              <a:pPr>
                <a:defRPr/>
              </a:pPr>
              <a:t>08/07/2020</a:t>
            </a:fld>
            <a:endParaRPr lang="en-GB" dirty="0"/>
          </a:p>
        </p:txBody>
      </p:sp>
      <p:sp>
        <p:nvSpPr>
          <p:cNvPr id="5" name="Footer Placeholder 4">
            <a:extLst>
              <a:ext uri="{FF2B5EF4-FFF2-40B4-BE49-F238E27FC236}">
                <a16:creationId xmlns:a16="http://schemas.microsoft.com/office/drawing/2014/main" id="{E401E7D4-9A48-46A3-B40F-951D7C4B5559}"/>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9A966666-F055-460C-B6F0-D1B8C699E630}"/>
              </a:ext>
            </a:extLst>
          </p:cNvPr>
          <p:cNvSpPr>
            <a:spLocks noGrp="1"/>
          </p:cNvSpPr>
          <p:nvPr>
            <p:ph type="sldNum" sz="quarter" idx="12"/>
          </p:nvPr>
        </p:nvSpPr>
        <p:spPr/>
        <p:txBody>
          <a:bodyPr/>
          <a:lstStyle>
            <a:lvl1pPr>
              <a:defRPr/>
            </a:lvl1pPr>
          </a:lstStyle>
          <a:p>
            <a:fld id="{5BDB7FD2-7D98-4B33-991B-2FC3AC416144}" type="slidenum">
              <a:rPr lang="en-GB" altLang="en-US"/>
              <a:pPr/>
              <a:t>‹#›</a:t>
            </a:fld>
            <a:endParaRPr lang="en-GB" altLang="en-US"/>
          </a:p>
        </p:txBody>
      </p:sp>
    </p:spTree>
    <p:extLst>
      <p:ext uri="{BB962C8B-B14F-4D97-AF65-F5344CB8AC3E}">
        <p14:creationId xmlns:p14="http://schemas.microsoft.com/office/powerpoint/2010/main" val="3248468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8A6202E-1E08-4458-A3CC-F73029100138}"/>
              </a:ext>
            </a:extLst>
          </p:cNvPr>
          <p:cNvSpPr>
            <a:spLocks noGrp="1"/>
          </p:cNvSpPr>
          <p:nvPr>
            <p:ph type="dt" sz="half" idx="10"/>
          </p:nvPr>
        </p:nvSpPr>
        <p:spPr/>
        <p:txBody>
          <a:bodyPr/>
          <a:lstStyle>
            <a:lvl1pPr>
              <a:defRPr/>
            </a:lvl1pPr>
          </a:lstStyle>
          <a:p>
            <a:pPr>
              <a:defRPr/>
            </a:pPr>
            <a:fld id="{DA29CB5E-B06F-4B2D-97C6-58B6CE77F203}" type="datetimeFigureOut">
              <a:rPr lang="en-GB"/>
              <a:pPr>
                <a:defRPr/>
              </a:pPr>
              <a:t>08/07/2020</a:t>
            </a:fld>
            <a:endParaRPr lang="en-GB" dirty="0"/>
          </a:p>
        </p:txBody>
      </p:sp>
      <p:sp>
        <p:nvSpPr>
          <p:cNvPr id="5" name="Footer Placeholder 4">
            <a:extLst>
              <a:ext uri="{FF2B5EF4-FFF2-40B4-BE49-F238E27FC236}">
                <a16:creationId xmlns:a16="http://schemas.microsoft.com/office/drawing/2014/main" id="{64D4CEBE-75BC-4EC8-911F-EC5B253A7F91}"/>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3F8C5E83-067D-4672-AE9F-5F8F7CA01F23}"/>
              </a:ext>
            </a:extLst>
          </p:cNvPr>
          <p:cNvSpPr>
            <a:spLocks noGrp="1"/>
          </p:cNvSpPr>
          <p:nvPr>
            <p:ph type="sldNum" sz="quarter" idx="12"/>
          </p:nvPr>
        </p:nvSpPr>
        <p:spPr/>
        <p:txBody>
          <a:bodyPr/>
          <a:lstStyle>
            <a:lvl1pPr>
              <a:defRPr/>
            </a:lvl1pPr>
          </a:lstStyle>
          <a:p>
            <a:fld id="{6165748A-78BB-48C5-AE5B-609BE575127F}" type="slidenum">
              <a:rPr lang="en-GB" altLang="en-US"/>
              <a:pPr/>
              <a:t>‹#›</a:t>
            </a:fld>
            <a:endParaRPr lang="en-GB" altLang="en-US"/>
          </a:p>
        </p:txBody>
      </p:sp>
    </p:spTree>
    <p:extLst>
      <p:ext uri="{BB962C8B-B14F-4D97-AF65-F5344CB8AC3E}">
        <p14:creationId xmlns:p14="http://schemas.microsoft.com/office/powerpoint/2010/main" val="820311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0" y="274639"/>
            <a:ext cx="6521450" cy="58515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85119F-67B0-4B0B-B53C-95D9FB6226CA}"/>
              </a:ext>
            </a:extLst>
          </p:cNvPr>
          <p:cNvSpPr>
            <a:spLocks noGrp="1"/>
          </p:cNvSpPr>
          <p:nvPr>
            <p:ph type="dt" sz="half" idx="10"/>
          </p:nvPr>
        </p:nvSpPr>
        <p:spPr/>
        <p:txBody>
          <a:bodyPr/>
          <a:lstStyle>
            <a:lvl1pPr>
              <a:defRPr/>
            </a:lvl1pPr>
          </a:lstStyle>
          <a:p>
            <a:pPr>
              <a:defRPr/>
            </a:pPr>
            <a:fld id="{3147F9A1-FD82-4FAA-AC52-E4DCF2C8E1B1}" type="datetimeFigureOut">
              <a:rPr lang="en-GB"/>
              <a:pPr>
                <a:defRPr/>
              </a:pPr>
              <a:t>08/07/2020</a:t>
            </a:fld>
            <a:endParaRPr lang="en-GB" dirty="0"/>
          </a:p>
        </p:txBody>
      </p:sp>
      <p:sp>
        <p:nvSpPr>
          <p:cNvPr id="5" name="Footer Placeholder 4">
            <a:extLst>
              <a:ext uri="{FF2B5EF4-FFF2-40B4-BE49-F238E27FC236}">
                <a16:creationId xmlns:a16="http://schemas.microsoft.com/office/drawing/2014/main" id="{EA13BDE2-37B9-44E1-8702-E13C5E880155}"/>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5CA8EFD6-ADF4-4BE9-B6C0-C543D6367CA5}"/>
              </a:ext>
            </a:extLst>
          </p:cNvPr>
          <p:cNvSpPr>
            <a:spLocks noGrp="1"/>
          </p:cNvSpPr>
          <p:nvPr>
            <p:ph type="sldNum" sz="quarter" idx="12"/>
          </p:nvPr>
        </p:nvSpPr>
        <p:spPr/>
        <p:txBody>
          <a:bodyPr/>
          <a:lstStyle>
            <a:lvl1pPr>
              <a:defRPr/>
            </a:lvl1pPr>
          </a:lstStyle>
          <a:p>
            <a:fld id="{D21F5217-301B-436D-B125-7BB536F96CFF}" type="slidenum">
              <a:rPr lang="en-GB" altLang="en-US"/>
              <a:pPr/>
              <a:t>‹#›</a:t>
            </a:fld>
            <a:endParaRPr lang="en-GB" altLang="en-US"/>
          </a:p>
        </p:txBody>
      </p:sp>
    </p:spTree>
    <p:extLst>
      <p:ext uri="{BB962C8B-B14F-4D97-AF65-F5344CB8AC3E}">
        <p14:creationId xmlns:p14="http://schemas.microsoft.com/office/powerpoint/2010/main" val="3909019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7CF3F2-72AB-4367-AA67-4822427D6D85}"/>
              </a:ext>
            </a:extLst>
          </p:cNvPr>
          <p:cNvSpPr>
            <a:spLocks noGrp="1"/>
          </p:cNvSpPr>
          <p:nvPr>
            <p:ph type="dt" sz="half" idx="10"/>
          </p:nvPr>
        </p:nvSpPr>
        <p:spPr/>
        <p:txBody>
          <a:bodyPr/>
          <a:lstStyle>
            <a:lvl1pPr>
              <a:defRPr/>
            </a:lvl1pPr>
          </a:lstStyle>
          <a:p>
            <a:pPr>
              <a:defRPr/>
            </a:pPr>
            <a:fld id="{4CF24086-185C-4B7C-86BD-C42C330F2C08}" type="datetimeFigureOut">
              <a:rPr lang="en-GB"/>
              <a:pPr>
                <a:defRPr/>
              </a:pPr>
              <a:t>08/07/2020</a:t>
            </a:fld>
            <a:endParaRPr lang="en-GB" dirty="0"/>
          </a:p>
        </p:txBody>
      </p:sp>
      <p:sp>
        <p:nvSpPr>
          <p:cNvPr id="5" name="Footer Placeholder 4">
            <a:extLst>
              <a:ext uri="{FF2B5EF4-FFF2-40B4-BE49-F238E27FC236}">
                <a16:creationId xmlns:a16="http://schemas.microsoft.com/office/drawing/2014/main" id="{E3AE2BCA-2F7A-4300-AA7A-DD3FB168498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4A74FCA1-2E2E-4A47-9BC1-145E20CEDA4A}"/>
              </a:ext>
            </a:extLst>
          </p:cNvPr>
          <p:cNvSpPr>
            <a:spLocks noGrp="1"/>
          </p:cNvSpPr>
          <p:nvPr>
            <p:ph type="sldNum" sz="quarter" idx="12"/>
          </p:nvPr>
        </p:nvSpPr>
        <p:spPr/>
        <p:txBody>
          <a:bodyPr/>
          <a:lstStyle>
            <a:lvl1pPr>
              <a:defRPr/>
            </a:lvl1pPr>
          </a:lstStyle>
          <a:p>
            <a:fld id="{21BD89DB-CC1C-4B6F-A23E-707B4AC21845}" type="slidenum">
              <a:rPr lang="en-GB" altLang="en-US"/>
              <a:pPr/>
              <a:t>‹#›</a:t>
            </a:fld>
            <a:endParaRPr lang="en-GB" altLang="en-US"/>
          </a:p>
        </p:txBody>
      </p:sp>
    </p:spTree>
    <p:extLst>
      <p:ext uri="{BB962C8B-B14F-4D97-AF65-F5344CB8AC3E}">
        <p14:creationId xmlns:p14="http://schemas.microsoft.com/office/powerpoint/2010/main" val="1654461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0"/>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4"/>
            <a:ext cx="8420100" cy="150018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335BCA-7C1C-4621-9E32-12498CB9C0DD}"/>
              </a:ext>
            </a:extLst>
          </p:cNvPr>
          <p:cNvSpPr>
            <a:spLocks noGrp="1"/>
          </p:cNvSpPr>
          <p:nvPr>
            <p:ph type="dt" sz="half" idx="10"/>
          </p:nvPr>
        </p:nvSpPr>
        <p:spPr/>
        <p:txBody>
          <a:bodyPr/>
          <a:lstStyle>
            <a:lvl1pPr>
              <a:defRPr/>
            </a:lvl1pPr>
          </a:lstStyle>
          <a:p>
            <a:pPr>
              <a:defRPr/>
            </a:pPr>
            <a:fld id="{01E86700-2B47-4B43-8B6B-85B651C48ADA}" type="datetimeFigureOut">
              <a:rPr lang="en-GB"/>
              <a:pPr>
                <a:defRPr/>
              </a:pPr>
              <a:t>08/07/2020</a:t>
            </a:fld>
            <a:endParaRPr lang="en-GB" dirty="0"/>
          </a:p>
        </p:txBody>
      </p:sp>
      <p:sp>
        <p:nvSpPr>
          <p:cNvPr id="5" name="Footer Placeholder 4">
            <a:extLst>
              <a:ext uri="{FF2B5EF4-FFF2-40B4-BE49-F238E27FC236}">
                <a16:creationId xmlns:a16="http://schemas.microsoft.com/office/drawing/2014/main" id="{098572C8-FF8E-4AC8-8637-25005451B9F6}"/>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27C9C08A-457F-4823-8C3B-4B28D483133A}"/>
              </a:ext>
            </a:extLst>
          </p:cNvPr>
          <p:cNvSpPr>
            <a:spLocks noGrp="1"/>
          </p:cNvSpPr>
          <p:nvPr>
            <p:ph type="sldNum" sz="quarter" idx="12"/>
          </p:nvPr>
        </p:nvSpPr>
        <p:spPr/>
        <p:txBody>
          <a:bodyPr/>
          <a:lstStyle>
            <a:lvl1pPr>
              <a:defRPr/>
            </a:lvl1pPr>
          </a:lstStyle>
          <a:p>
            <a:fld id="{9C0620D4-CD19-458A-B651-2B798A0696D3}" type="slidenum">
              <a:rPr lang="en-GB" altLang="en-US"/>
              <a:pPr/>
              <a:t>‹#›</a:t>
            </a:fld>
            <a:endParaRPr lang="en-GB" altLang="en-US"/>
          </a:p>
        </p:txBody>
      </p:sp>
    </p:spTree>
    <p:extLst>
      <p:ext uri="{BB962C8B-B14F-4D97-AF65-F5344CB8AC3E}">
        <p14:creationId xmlns:p14="http://schemas.microsoft.com/office/powerpoint/2010/main" val="3409265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8B83FDC3-C490-42E6-BED4-3D4825AA26CF}"/>
              </a:ext>
            </a:extLst>
          </p:cNvPr>
          <p:cNvSpPr>
            <a:spLocks noGrp="1"/>
          </p:cNvSpPr>
          <p:nvPr>
            <p:ph type="dt" sz="half" idx="10"/>
          </p:nvPr>
        </p:nvSpPr>
        <p:spPr/>
        <p:txBody>
          <a:bodyPr/>
          <a:lstStyle>
            <a:lvl1pPr>
              <a:defRPr/>
            </a:lvl1pPr>
          </a:lstStyle>
          <a:p>
            <a:pPr>
              <a:defRPr/>
            </a:pPr>
            <a:fld id="{7457FCCE-77CF-44E1-9B18-92A4ADCCAD71}" type="datetimeFigureOut">
              <a:rPr lang="en-GB"/>
              <a:pPr>
                <a:defRPr/>
              </a:pPr>
              <a:t>08/07/2020</a:t>
            </a:fld>
            <a:endParaRPr lang="en-GB" dirty="0"/>
          </a:p>
        </p:txBody>
      </p:sp>
      <p:sp>
        <p:nvSpPr>
          <p:cNvPr id="6" name="Footer Placeholder 4">
            <a:extLst>
              <a:ext uri="{FF2B5EF4-FFF2-40B4-BE49-F238E27FC236}">
                <a16:creationId xmlns:a16="http://schemas.microsoft.com/office/drawing/2014/main" id="{3CAA7570-F18D-455E-B830-36205B437161}"/>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8B412671-AC15-4440-A02E-FA96B298BD8A}"/>
              </a:ext>
            </a:extLst>
          </p:cNvPr>
          <p:cNvSpPr>
            <a:spLocks noGrp="1"/>
          </p:cNvSpPr>
          <p:nvPr>
            <p:ph type="sldNum" sz="quarter" idx="12"/>
          </p:nvPr>
        </p:nvSpPr>
        <p:spPr/>
        <p:txBody>
          <a:bodyPr/>
          <a:lstStyle>
            <a:lvl1pPr>
              <a:defRPr/>
            </a:lvl1pPr>
          </a:lstStyle>
          <a:p>
            <a:fld id="{5E13B648-A6BF-4323-A6C1-A035BB79FA48}" type="slidenum">
              <a:rPr lang="en-GB" altLang="en-US"/>
              <a:pPr/>
              <a:t>‹#›</a:t>
            </a:fld>
            <a:endParaRPr lang="en-GB" altLang="en-US"/>
          </a:p>
        </p:txBody>
      </p:sp>
    </p:spTree>
    <p:extLst>
      <p:ext uri="{BB962C8B-B14F-4D97-AF65-F5344CB8AC3E}">
        <p14:creationId xmlns:p14="http://schemas.microsoft.com/office/powerpoint/2010/main" val="2280296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3"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3"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EB5A40AE-A917-4DE6-933C-83F96391E9FF}"/>
              </a:ext>
            </a:extLst>
          </p:cNvPr>
          <p:cNvSpPr>
            <a:spLocks noGrp="1"/>
          </p:cNvSpPr>
          <p:nvPr>
            <p:ph type="dt" sz="half" idx="10"/>
          </p:nvPr>
        </p:nvSpPr>
        <p:spPr/>
        <p:txBody>
          <a:bodyPr/>
          <a:lstStyle>
            <a:lvl1pPr>
              <a:defRPr/>
            </a:lvl1pPr>
          </a:lstStyle>
          <a:p>
            <a:pPr>
              <a:defRPr/>
            </a:pPr>
            <a:fld id="{DC550FC5-F5E0-4692-BE5A-A34DEBDA636B}" type="datetimeFigureOut">
              <a:rPr lang="en-GB"/>
              <a:pPr>
                <a:defRPr/>
              </a:pPr>
              <a:t>08/07/2020</a:t>
            </a:fld>
            <a:endParaRPr lang="en-GB" dirty="0"/>
          </a:p>
        </p:txBody>
      </p:sp>
      <p:sp>
        <p:nvSpPr>
          <p:cNvPr id="8" name="Footer Placeholder 4">
            <a:extLst>
              <a:ext uri="{FF2B5EF4-FFF2-40B4-BE49-F238E27FC236}">
                <a16:creationId xmlns:a16="http://schemas.microsoft.com/office/drawing/2014/main" id="{2460F585-391A-4F20-8BA0-ED496382BBAE}"/>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BAC87A25-F79C-4FED-B50F-4476BF7DB5DA}"/>
              </a:ext>
            </a:extLst>
          </p:cNvPr>
          <p:cNvSpPr>
            <a:spLocks noGrp="1"/>
          </p:cNvSpPr>
          <p:nvPr>
            <p:ph type="sldNum" sz="quarter" idx="12"/>
          </p:nvPr>
        </p:nvSpPr>
        <p:spPr/>
        <p:txBody>
          <a:bodyPr/>
          <a:lstStyle>
            <a:lvl1pPr>
              <a:defRPr/>
            </a:lvl1pPr>
          </a:lstStyle>
          <a:p>
            <a:fld id="{7EEF8884-ADCD-40CD-B104-94CBBDB1348C}" type="slidenum">
              <a:rPr lang="en-GB" altLang="en-US"/>
              <a:pPr/>
              <a:t>‹#›</a:t>
            </a:fld>
            <a:endParaRPr lang="en-GB" altLang="en-US"/>
          </a:p>
        </p:txBody>
      </p:sp>
    </p:spTree>
    <p:extLst>
      <p:ext uri="{BB962C8B-B14F-4D97-AF65-F5344CB8AC3E}">
        <p14:creationId xmlns:p14="http://schemas.microsoft.com/office/powerpoint/2010/main" val="3454194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6F7EACC9-7541-42A8-B482-259FED59ACF3}"/>
              </a:ext>
            </a:extLst>
          </p:cNvPr>
          <p:cNvSpPr>
            <a:spLocks noGrp="1"/>
          </p:cNvSpPr>
          <p:nvPr>
            <p:ph type="dt" sz="half" idx="10"/>
          </p:nvPr>
        </p:nvSpPr>
        <p:spPr/>
        <p:txBody>
          <a:bodyPr/>
          <a:lstStyle>
            <a:lvl1pPr>
              <a:defRPr/>
            </a:lvl1pPr>
          </a:lstStyle>
          <a:p>
            <a:pPr>
              <a:defRPr/>
            </a:pPr>
            <a:fld id="{3E436EEC-4843-4C8C-9774-C11E3C22F33D}" type="datetimeFigureOut">
              <a:rPr lang="en-GB"/>
              <a:pPr>
                <a:defRPr/>
              </a:pPr>
              <a:t>08/07/2020</a:t>
            </a:fld>
            <a:endParaRPr lang="en-GB" dirty="0"/>
          </a:p>
        </p:txBody>
      </p:sp>
      <p:sp>
        <p:nvSpPr>
          <p:cNvPr id="4" name="Footer Placeholder 4">
            <a:extLst>
              <a:ext uri="{FF2B5EF4-FFF2-40B4-BE49-F238E27FC236}">
                <a16:creationId xmlns:a16="http://schemas.microsoft.com/office/drawing/2014/main" id="{0F36D86B-90CC-4D3B-9022-08611FD6D9EB}"/>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F711B9EC-FEA6-4182-BB44-3E5DD45EA878}"/>
              </a:ext>
            </a:extLst>
          </p:cNvPr>
          <p:cNvSpPr>
            <a:spLocks noGrp="1"/>
          </p:cNvSpPr>
          <p:nvPr>
            <p:ph type="sldNum" sz="quarter" idx="12"/>
          </p:nvPr>
        </p:nvSpPr>
        <p:spPr/>
        <p:txBody>
          <a:bodyPr/>
          <a:lstStyle>
            <a:lvl1pPr>
              <a:defRPr/>
            </a:lvl1pPr>
          </a:lstStyle>
          <a:p>
            <a:fld id="{84A3349C-700A-4ED4-B10A-56E9C0906A94}" type="slidenum">
              <a:rPr lang="en-GB" altLang="en-US"/>
              <a:pPr/>
              <a:t>‹#›</a:t>
            </a:fld>
            <a:endParaRPr lang="en-GB" altLang="en-US"/>
          </a:p>
        </p:txBody>
      </p:sp>
    </p:spTree>
    <p:extLst>
      <p:ext uri="{BB962C8B-B14F-4D97-AF65-F5344CB8AC3E}">
        <p14:creationId xmlns:p14="http://schemas.microsoft.com/office/powerpoint/2010/main" val="2234860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A8288B5-C3F5-43B8-94FE-E642FD4A5C0B}"/>
              </a:ext>
            </a:extLst>
          </p:cNvPr>
          <p:cNvSpPr>
            <a:spLocks noGrp="1"/>
          </p:cNvSpPr>
          <p:nvPr>
            <p:ph type="dt" sz="half" idx="10"/>
          </p:nvPr>
        </p:nvSpPr>
        <p:spPr/>
        <p:txBody>
          <a:bodyPr/>
          <a:lstStyle>
            <a:lvl1pPr>
              <a:defRPr/>
            </a:lvl1pPr>
          </a:lstStyle>
          <a:p>
            <a:pPr>
              <a:defRPr/>
            </a:pPr>
            <a:fld id="{1ACCD2BB-EF84-4ADA-9DDB-7F71DE811EDB}" type="datetimeFigureOut">
              <a:rPr lang="en-GB"/>
              <a:pPr>
                <a:defRPr/>
              </a:pPr>
              <a:t>08/07/2020</a:t>
            </a:fld>
            <a:endParaRPr lang="en-GB" dirty="0"/>
          </a:p>
        </p:txBody>
      </p:sp>
      <p:sp>
        <p:nvSpPr>
          <p:cNvPr id="3" name="Footer Placeholder 4">
            <a:extLst>
              <a:ext uri="{FF2B5EF4-FFF2-40B4-BE49-F238E27FC236}">
                <a16:creationId xmlns:a16="http://schemas.microsoft.com/office/drawing/2014/main" id="{0031ABA9-4633-4FC8-8833-0E5C6DF006F6}"/>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10C714A9-3F5E-4CE5-844B-A8F24C2FF472}"/>
              </a:ext>
            </a:extLst>
          </p:cNvPr>
          <p:cNvSpPr>
            <a:spLocks noGrp="1"/>
          </p:cNvSpPr>
          <p:nvPr>
            <p:ph type="sldNum" sz="quarter" idx="12"/>
          </p:nvPr>
        </p:nvSpPr>
        <p:spPr/>
        <p:txBody>
          <a:bodyPr/>
          <a:lstStyle>
            <a:lvl1pPr>
              <a:defRPr/>
            </a:lvl1pPr>
          </a:lstStyle>
          <a:p>
            <a:fld id="{CFBFD788-8916-4047-B28B-D0685D3A71C3}" type="slidenum">
              <a:rPr lang="en-GB" altLang="en-US"/>
              <a:pPr/>
              <a:t>‹#›</a:t>
            </a:fld>
            <a:endParaRPr lang="en-GB" altLang="en-US"/>
          </a:p>
        </p:txBody>
      </p:sp>
    </p:spTree>
    <p:extLst>
      <p:ext uri="{BB962C8B-B14F-4D97-AF65-F5344CB8AC3E}">
        <p14:creationId xmlns:p14="http://schemas.microsoft.com/office/powerpoint/2010/main" val="2914618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1"/>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2" y="273051"/>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2"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7D978F8-5E61-475D-86F0-6A831B1EA7DF}"/>
              </a:ext>
            </a:extLst>
          </p:cNvPr>
          <p:cNvSpPr>
            <a:spLocks noGrp="1"/>
          </p:cNvSpPr>
          <p:nvPr>
            <p:ph type="dt" sz="half" idx="10"/>
          </p:nvPr>
        </p:nvSpPr>
        <p:spPr/>
        <p:txBody>
          <a:bodyPr/>
          <a:lstStyle>
            <a:lvl1pPr>
              <a:defRPr/>
            </a:lvl1pPr>
          </a:lstStyle>
          <a:p>
            <a:pPr>
              <a:defRPr/>
            </a:pPr>
            <a:fld id="{87FA3571-8B15-48BD-ABCD-D097032759FC}" type="datetimeFigureOut">
              <a:rPr lang="en-GB"/>
              <a:pPr>
                <a:defRPr/>
              </a:pPr>
              <a:t>08/07/2020</a:t>
            </a:fld>
            <a:endParaRPr lang="en-GB" dirty="0"/>
          </a:p>
        </p:txBody>
      </p:sp>
      <p:sp>
        <p:nvSpPr>
          <p:cNvPr id="6" name="Footer Placeholder 4">
            <a:extLst>
              <a:ext uri="{FF2B5EF4-FFF2-40B4-BE49-F238E27FC236}">
                <a16:creationId xmlns:a16="http://schemas.microsoft.com/office/drawing/2014/main" id="{02550831-97E5-4232-AE44-BBA28FC1F8AA}"/>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7DBC4D63-5501-4213-BC6D-8166846159A0}"/>
              </a:ext>
            </a:extLst>
          </p:cNvPr>
          <p:cNvSpPr>
            <a:spLocks noGrp="1"/>
          </p:cNvSpPr>
          <p:nvPr>
            <p:ph type="sldNum" sz="quarter" idx="12"/>
          </p:nvPr>
        </p:nvSpPr>
        <p:spPr/>
        <p:txBody>
          <a:bodyPr/>
          <a:lstStyle>
            <a:lvl1pPr>
              <a:defRPr/>
            </a:lvl1pPr>
          </a:lstStyle>
          <a:p>
            <a:fld id="{62F68F2C-7398-42C4-B78C-C0C6A97E4227}" type="slidenum">
              <a:rPr lang="en-GB" altLang="en-US"/>
              <a:pPr/>
              <a:t>‹#›</a:t>
            </a:fld>
            <a:endParaRPr lang="en-GB" altLang="en-US"/>
          </a:p>
        </p:txBody>
      </p:sp>
    </p:spTree>
    <p:extLst>
      <p:ext uri="{BB962C8B-B14F-4D97-AF65-F5344CB8AC3E}">
        <p14:creationId xmlns:p14="http://schemas.microsoft.com/office/powerpoint/2010/main" val="1625293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649C744-2841-48BE-AC7B-4EF5CEB0ADD8}"/>
              </a:ext>
            </a:extLst>
          </p:cNvPr>
          <p:cNvSpPr>
            <a:spLocks noGrp="1"/>
          </p:cNvSpPr>
          <p:nvPr>
            <p:ph type="dt" sz="half" idx="10"/>
          </p:nvPr>
        </p:nvSpPr>
        <p:spPr/>
        <p:txBody>
          <a:bodyPr/>
          <a:lstStyle>
            <a:lvl1pPr>
              <a:defRPr/>
            </a:lvl1pPr>
          </a:lstStyle>
          <a:p>
            <a:pPr>
              <a:defRPr/>
            </a:pPr>
            <a:fld id="{EB1B5C27-A303-4656-9D02-84A0ED18B9D8}" type="datetimeFigureOut">
              <a:rPr lang="en-GB"/>
              <a:pPr>
                <a:defRPr/>
              </a:pPr>
              <a:t>08/07/2020</a:t>
            </a:fld>
            <a:endParaRPr lang="en-GB" dirty="0"/>
          </a:p>
        </p:txBody>
      </p:sp>
      <p:sp>
        <p:nvSpPr>
          <p:cNvPr id="6" name="Footer Placeholder 4">
            <a:extLst>
              <a:ext uri="{FF2B5EF4-FFF2-40B4-BE49-F238E27FC236}">
                <a16:creationId xmlns:a16="http://schemas.microsoft.com/office/drawing/2014/main" id="{E88FF1C7-D087-4B65-92DA-C2C6F3CD326F}"/>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1888B0F5-BBDC-4C9F-AFF3-63438CE5156A}"/>
              </a:ext>
            </a:extLst>
          </p:cNvPr>
          <p:cNvSpPr>
            <a:spLocks noGrp="1"/>
          </p:cNvSpPr>
          <p:nvPr>
            <p:ph type="sldNum" sz="quarter" idx="12"/>
          </p:nvPr>
        </p:nvSpPr>
        <p:spPr/>
        <p:txBody>
          <a:bodyPr/>
          <a:lstStyle>
            <a:lvl1pPr>
              <a:defRPr/>
            </a:lvl1pPr>
          </a:lstStyle>
          <a:p>
            <a:fld id="{543F502F-BD33-472C-BCD3-3F1DBAB64443}" type="slidenum">
              <a:rPr lang="en-GB" altLang="en-US"/>
              <a:pPr/>
              <a:t>‹#›</a:t>
            </a:fld>
            <a:endParaRPr lang="en-GB" altLang="en-US"/>
          </a:p>
        </p:txBody>
      </p:sp>
    </p:spTree>
    <p:extLst>
      <p:ext uri="{BB962C8B-B14F-4D97-AF65-F5344CB8AC3E}">
        <p14:creationId xmlns:p14="http://schemas.microsoft.com/office/powerpoint/2010/main" val="970035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B5F738C-1ED0-4C2C-AF4B-10F6777FA6AB}"/>
              </a:ext>
            </a:extLst>
          </p:cNvPr>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A3DB2BDA-FFC5-4B55-89A0-D4A3AE54E737}"/>
              </a:ext>
            </a:extLst>
          </p:cNvPr>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4CDDFEE8-6082-4735-808F-715ADC605FB6}"/>
              </a:ext>
            </a:extLst>
          </p:cNvPr>
          <p:cNvSpPr>
            <a:spLocks noGrp="1"/>
          </p:cNvSpPr>
          <p:nvPr>
            <p:ph type="dt" sz="half" idx="2"/>
          </p:nvPr>
        </p:nvSpPr>
        <p:spPr>
          <a:xfrm>
            <a:off x="495300" y="6356350"/>
            <a:ext cx="2311400" cy="363538"/>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147E4ED-22C6-4691-A208-EA96F2FB09C9}" type="datetimeFigureOut">
              <a:rPr lang="en-GB"/>
              <a:pPr>
                <a:defRPr/>
              </a:pPr>
              <a:t>08/07/2020</a:t>
            </a:fld>
            <a:endParaRPr lang="en-GB" dirty="0"/>
          </a:p>
        </p:txBody>
      </p:sp>
      <p:sp>
        <p:nvSpPr>
          <p:cNvPr id="5" name="Footer Placeholder 4">
            <a:extLst>
              <a:ext uri="{FF2B5EF4-FFF2-40B4-BE49-F238E27FC236}">
                <a16:creationId xmlns:a16="http://schemas.microsoft.com/office/drawing/2014/main" id="{A7FC44C3-F55E-4940-8B53-145E1ADF0929}"/>
              </a:ext>
            </a:extLst>
          </p:cNvPr>
          <p:cNvSpPr>
            <a:spLocks noGrp="1"/>
          </p:cNvSpPr>
          <p:nvPr>
            <p:ph type="ftr" sz="quarter" idx="3"/>
          </p:nvPr>
        </p:nvSpPr>
        <p:spPr>
          <a:xfrm>
            <a:off x="3384550" y="6356350"/>
            <a:ext cx="3136900" cy="363538"/>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id="{27918F1B-53A1-4533-A047-6EE9B106FF71}"/>
              </a:ext>
            </a:extLst>
          </p:cNvPr>
          <p:cNvSpPr>
            <a:spLocks noGrp="1"/>
          </p:cNvSpPr>
          <p:nvPr>
            <p:ph type="sldNum" sz="quarter" idx="4"/>
          </p:nvPr>
        </p:nvSpPr>
        <p:spPr>
          <a:xfrm>
            <a:off x="7099300" y="6356350"/>
            <a:ext cx="2311400" cy="363538"/>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332EB71D-653A-4CBF-A234-ECFD96ACA098}"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www.ncbi.nlm.nih.gov/pubmed/145671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052DA9-1BCF-4402-9AD4-B16C016842BC}"/>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5" name="Rectangle 4">
            <a:extLst>
              <a:ext uri="{FF2B5EF4-FFF2-40B4-BE49-F238E27FC236}">
                <a16:creationId xmlns:a16="http://schemas.microsoft.com/office/drawing/2014/main" id="{265D39BA-396D-4CE1-8F67-772DC248AFB9}"/>
              </a:ext>
            </a:extLst>
          </p:cNvPr>
          <p:cNvSpPr/>
          <p:nvPr/>
        </p:nvSpPr>
        <p:spPr>
          <a:xfrm>
            <a:off x="0" y="0"/>
            <a:ext cx="9906000" cy="6237288"/>
          </a:xfrm>
          <a:prstGeom prst="rect">
            <a:avLst/>
          </a:prstGeom>
          <a:solidFill>
            <a:srgbClr val="FDEFF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pic>
        <p:nvPicPr>
          <p:cNvPr id="2057" name="Picture 10" descr="IMS Logo letterhead.jpg">
            <a:extLst>
              <a:ext uri="{FF2B5EF4-FFF2-40B4-BE49-F238E27FC236}">
                <a16:creationId xmlns:a16="http://schemas.microsoft.com/office/drawing/2014/main" id="{4E7A3838-7CD2-4809-8964-05578406AD4E}"/>
              </a:ext>
            </a:extLst>
          </p:cNvPr>
          <p:cNvPicPr>
            <a:picLocks noChangeAspect="1"/>
          </p:cNvPicPr>
          <p:nvPr/>
        </p:nvPicPr>
        <p:blipFill>
          <a:blip r:embed="rId2" cstate="print"/>
          <a:srcRect/>
          <a:stretch>
            <a:fillRect/>
          </a:stretch>
        </p:blipFill>
        <p:spPr bwMode="auto">
          <a:xfrm>
            <a:off x="2288704" y="6299915"/>
            <a:ext cx="5187843" cy="51346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9" name="TextBox 5">
            <a:extLst>
              <a:ext uri="{FF2B5EF4-FFF2-40B4-BE49-F238E27FC236}">
                <a16:creationId xmlns:a16="http://schemas.microsoft.com/office/drawing/2014/main" id="{D463134C-A183-4313-8B5D-D9674FD41F1B}"/>
              </a:ext>
            </a:extLst>
          </p:cNvPr>
          <p:cNvSpPr txBox="1">
            <a:spLocks noChangeArrowheads="1"/>
          </p:cNvSpPr>
          <p:nvPr/>
        </p:nvSpPr>
        <p:spPr bwMode="auto">
          <a:xfrm>
            <a:off x="4232275" y="2565400"/>
            <a:ext cx="5673725" cy="351790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GB" sz="2600" b="1" dirty="0" err="1">
                <a:solidFill>
                  <a:srgbClr val="7030A0"/>
                </a:solidFill>
                <a:latin typeface="Calibri"/>
              </a:rPr>
              <a:t>L’incremento</a:t>
            </a:r>
            <a:r>
              <a:rPr lang="en-GB" sz="2600" b="1" dirty="0">
                <a:solidFill>
                  <a:srgbClr val="7030A0"/>
                </a:solidFill>
                <a:latin typeface="Calibri"/>
              </a:rPr>
              <a:t> </a:t>
            </a:r>
            <a:r>
              <a:rPr lang="en-GB" sz="2600" b="1" dirty="0" err="1">
                <a:solidFill>
                  <a:srgbClr val="7030A0"/>
                </a:solidFill>
                <a:latin typeface="Calibri"/>
              </a:rPr>
              <a:t>ponderale</a:t>
            </a:r>
            <a:r>
              <a:rPr lang="en-GB" sz="2600" b="1" dirty="0">
                <a:solidFill>
                  <a:srgbClr val="7030A0"/>
                </a:solidFill>
                <a:latin typeface="Calibri"/>
              </a:rPr>
              <a:t> </a:t>
            </a:r>
            <a:r>
              <a:rPr lang="en-GB" sz="2600" b="1" dirty="0" err="1">
                <a:solidFill>
                  <a:srgbClr val="7030A0"/>
                </a:solidFill>
                <a:latin typeface="Calibri"/>
              </a:rPr>
              <a:t>può</a:t>
            </a:r>
            <a:r>
              <a:rPr lang="en-GB" sz="2600" b="1" dirty="0">
                <a:solidFill>
                  <a:srgbClr val="7030A0"/>
                </a:solidFill>
                <a:latin typeface="Calibri"/>
              </a:rPr>
              <a:t> </a:t>
            </a:r>
            <a:r>
              <a:rPr lang="en-GB" sz="2600" b="1" dirty="0" err="1">
                <a:solidFill>
                  <a:srgbClr val="7030A0"/>
                </a:solidFill>
                <a:latin typeface="Calibri"/>
              </a:rPr>
              <a:t>comportare</a:t>
            </a:r>
            <a:r>
              <a:rPr lang="en-GB" sz="2600" b="1" dirty="0">
                <a:solidFill>
                  <a:srgbClr val="7030A0"/>
                </a:solidFill>
                <a:latin typeface="Calibri"/>
              </a:rPr>
              <a:t> un </a:t>
            </a:r>
            <a:r>
              <a:rPr lang="en-GB" sz="2600" b="1" dirty="0" err="1">
                <a:solidFill>
                  <a:srgbClr val="7030A0"/>
                </a:solidFill>
                <a:latin typeface="Calibri"/>
              </a:rPr>
              <a:t>aumento</a:t>
            </a:r>
            <a:r>
              <a:rPr lang="en-GB" sz="2600" b="1" dirty="0">
                <a:solidFill>
                  <a:srgbClr val="7030A0"/>
                </a:solidFill>
                <a:latin typeface="Calibri"/>
              </a:rPr>
              <a:t> del </a:t>
            </a:r>
            <a:r>
              <a:rPr lang="en-GB" sz="2600" b="1" dirty="0" err="1">
                <a:solidFill>
                  <a:srgbClr val="7030A0"/>
                </a:solidFill>
                <a:latin typeface="Calibri"/>
              </a:rPr>
              <a:t>rischio</a:t>
            </a:r>
            <a:r>
              <a:rPr lang="en-GB" sz="2600" b="1" dirty="0">
                <a:solidFill>
                  <a:srgbClr val="7030A0"/>
                </a:solidFill>
                <a:latin typeface="Calibri"/>
              </a:rPr>
              <a:t> </a:t>
            </a:r>
            <a:r>
              <a:rPr lang="en-GB" sz="2600" b="1" dirty="0" err="1">
                <a:solidFill>
                  <a:srgbClr val="7030A0"/>
                </a:solidFill>
                <a:latin typeface="Calibri"/>
              </a:rPr>
              <a:t>di</a:t>
            </a:r>
            <a:r>
              <a:rPr lang="en-GB" sz="2600" b="1" dirty="0">
                <a:solidFill>
                  <a:srgbClr val="7030A0"/>
                </a:solidFill>
                <a:latin typeface="Calibri"/>
              </a:rPr>
              <a:t> </a:t>
            </a:r>
            <a:r>
              <a:rPr lang="en-GB" sz="2600" b="1" dirty="0" err="1">
                <a:solidFill>
                  <a:srgbClr val="7030A0"/>
                </a:solidFill>
                <a:latin typeface="Calibri"/>
              </a:rPr>
              <a:t>malattie</a:t>
            </a:r>
            <a:r>
              <a:rPr lang="en-GB" sz="2600" b="1" dirty="0">
                <a:solidFill>
                  <a:srgbClr val="7030A0"/>
                </a:solidFill>
                <a:latin typeface="Calibri"/>
              </a:rPr>
              <a:t> </a:t>
            </a:r>
            <a:r>
              <a:rPr lang="en-GB" sz="2600" b="1" dirty="0" err="1">
                <a:solidFill>
                  <a:srgbClr val="7030A0"/>
                </a:solidFill>
                <a:latin typeface="Calibri"/>
              </a:rPr>
              <a:t>cardiovascolari</a:t>
            </a:r>
            <a:r>
              <a:rPr lang="en-GB" sz="2600" b="1" dirty="0">
                <a:solidFill>
                  <a:srgbClr val="7030A0"/>
                </a:solidFill>
                <a:latin typeface="Calibri"/>
              </a:rPr>
              <a:t>, </a:t>
            </a:r>
            <a:r>
              <a:rPr lang="en-GB" sz="2600" b="1" dirty="0" err="1">
                <a:solidFill>
                  <a:srgbClr val="7030A0"/>
                </a:solidFill>
                <a:latin typeface="Calibri"/>
              </a:rPr>
              <a:t>ipertensione</a:t>
            </a:r>
            <a:r>
              <a:rPr lang="en-GB" sz="2600" b="1" dirty="0">
                <a:solidFill>
                  <a:srgbClr val="7030A0"/>
                </a:solidFill>
                <a:latin typeface="Calibri"/>
              </a:rPr>
              <a:t> </a:t>
            </a:r>
            <a:r>
              <a:rPr lang="en-GB" sz="2600" b="1" dirty="0" err="1">
                <a:solidFill>
                  <a:srgbClr val="7030A0"/>
                </a:solidFill>
                <a:latin typeface="Calibri"/>
              </a:rPr>
              <a:t>arteriosa</a:t>
            </a:r>
            <a:r>
              <a:rPr lang="en-GB" sz="2600" b="1" dirty="0">
                <a:solidFill>
                  <a:srgbClr val="7030A0"/>
                </a:solidFill>
                <a:latin typeface="Calibri"/>
              </a:rPr>
              <a:t>, </a:t>
            </a:r>
            <a:r>
              <a:rPr lang="en-GB" sz="2600" b="1" dirty="0" err="1">
                <a:solidFill>
                  <a:srgbClr val="7030A0"/>
                </a:solidFill>
                <a:latin typeface="Calibri"/>
              </a:rPr>
              <a:t>diabete</a:t>
            </a:r>
            <a:r>
              <a:rPr lang="en-GB" sz="2600" b="1" dirty="0">
                <a:solidFill>
                  <a:srgbClr val="7030A0"/>
                </a:solidFill>
                <a:latin typeface="Calibri"/>
              </a:rPr>
              <a:t>, </a:t>
            </a:r>
            <a:r>
              <a:rPr lang="en-GB" sz="2600" b="1" dirty="0" err="1">
                <a:solidFill>
                  <a:srgbClr val="7030A0"/>
                </a:solidFill>
                <a:latin typeface="Calibri"/>
              </a:rPr>
              <a:t>sindrome</a:t>
            </a:r>
            <a:r>
              <a:rPr lang="en-GB" sz="2600" b="1" dirty="0">
                <a:solidFill>
                  <a:srgbClr val="7030A0"/>
                </a:solidFill>
                <a:latin typeface="Calibri"/>
              </a:rPr>
              <a:t> </a:t>
            </a:r>
            <a:r>
              <a:rPr lang="en-GB" sz="2600" b="1" dirty="0" err="1">
                <a:solidFill>
                  <a:srgbClr val="7030A0"/>
                </a:solidFill>
                <a:latin typeface="Calibri"/>
              </a:rPr>
              <a:t>delle</a:t>
            </a:r>
            <a:r>
              <a:rPr lang="en-GB" sz="2600" b="1" dirty="0">
                <a:solidFill>
                  <a:srgbClr val="7030A0"/>
                </a:solidFill>
                <a:latin typeface="Calibri"/>
              </a:rPr>
              <a:t> </a:t>
            </a:r>
            <a:r>
              <a:rPr lang="en-GB" sz="2600" b="1" dirty="0" err="1">
                <a:solidFill>
                  <a:srgbClr val="7030A0"/>
                </a:solidFill>
                <a:latin typeface="Calibri"/>
              </a:rPr>
              <a:t>apnee</a:t>
            </a:r>
            <a:r>
              <a:rPr lang="en-GB" sz="2600" b="1" dirty="0">
                <a:solidFill>
                  <a:srgbClr val="7030A0"/>
                </a:solidFill>
                <a:latin typeface="Calibri"/>
              </a:rPr>
              <a:t> </a:t>
            </a:r>
            <a:r>
              <a:rPr lang="en-GB" sz="2600" b="1" dirty="0" err="1">
                <a:solidFill>
                  <a:srgbClr val="7030A0"/>
                </a:solidFill>
                <a:latin typeface="Calibri"/>
              </a:rPr>
              <a:t>notturne</a:t>
            </a:r>
            <a:r>
              <a:rPr lang="en-GB" sz="2600" b="1" dirty="0">
                <a:solidFill>
                  <a:srgbClr val="7030A0"/>
                </a:solidFill>
                <a:latin typeface="Calibri"/>
              </a:rPr>
              <a:t>, </a:t>
            </a:r>
            <a:r>
              <a:rPr lang="en-GB" sz="2600" b="1" dirty="0" err="1">
                <a:solidFill>
                  <a:srgbClr val="7030A0"/>
                </a:solidFill>
                <a:latin typeface="Calibri"/>
              </a:rPr>
              <a:t>tumori</a:t>
            </a:r>
            <a:r>
              <a:rPr lang="en-GB" sz="2600" b="1" dirty="0">
                <a:solidFill>
                  <a:srgbClr val="7030A0"/>
                </a:solidFill>
                <a:latin typeface="Calibri"/>
              </a:rPr>
              <a:t>, </a:t>
            </a:r>
            <a:r>
              <a:rPr lang="en-GB" sz="2600" b="1" dirty="0" err="1">
                <a:solidFill>
                  <a:srgbClr val="7030A0"/>
                </a:solidFill>
                <a:latin typeface="Calibri"/>
              </a:rPr>
              <a:t>osteoartrite</a:t>
            </a:r>
            <a:r>
              <a:rPr lang="en-GB" sz="2600" b="1" dirty="0">
                <a:solidFill>
                  <a:srgbClr val="7030A0"/>
                </a:solidFill>
                <a:latin typeface="Calibri"/>
              </a:rPr>
              <a:t> e </a:t>
            </a:r>
            <a:r>
              <a:rPr lang="en-GB" sz="2600" b="1" dirty="0" err="1">
                <a:solidFill>
                  <a:srgbClr val="7030A0"/>
                </a:solidFill>
                <a:latin typeface="Calibri"/>
              </a:rPr>
              <a:t>problemi</a:t>
            </a:r>
            <a:r>
              <a:rPr lang="en-GB" sz="2600" b="1" dirty="0">
                <a:solidFill>
                  <a:srgbClr val="7030A0"/>
                </a:solidFill>
                <a:latin typeface="Calibri"/>
              </a:rPr>
              <a:t> </a:t>
            </a:r>
            <a:r>
              <a:rPr lang="en-GB" sz="2600" b="1" dirty="0" err="1">
                <a:solidFill>
                  <a:srgbClr val="7030A0"/>
                </a:solidFill>
                <a:latin typeface="Calibri"/>
              </a:rPr>
              <a:t>sul</a:t>
            </a:r>
            <a:r>
              <a:rPr lang="en-GB" sz="2600" b="1" dirty="0">
                <a:solidFill>
                  <a:srgbClr val="7030A0"/>
                </a:solidFill>
                <a:latin typeface="Calibri"/>
              </a:rPr>
              <a:t> </a:t>
            </a:r>
            <a:r>
              <a:rPr lang="en-GB" sz="2600" b="1" dirty="0" err="1">
                <a:solidFill>
                  <a:srgbClr val="7030A0"/>
                </a:solidFill>
                <a:latin typeface="Calibri"/>
              </a:rPr>
              <a:t>versante</a:t>
            </a:r>
            <a:r>
              <a:rPr lang="en-GB" sz="2600" b="1" dirty="0">
                <a:solidFill>
                  <a:srgbClr val="7030A0"/>
                </a:solidFill>
                <a:latin typeface="Calibri"/>
              </a:rPr>
              <a:t> </a:t>
            </a:r>
            <a:r>
              <a:rPr lang="en-GB" sz="2600" b="1" dirty="0" err="1">
                <a:solidFill>
                  <a:srgbClr val="7030A0"/>
                </a:solidFill>
                <a:latin typeface="Calibri"/>
              </a:rPr>
              <a:t>cognitivo</a:t>
            </a:r>
            <a:endParaRPr lang="en-GB" sz="2600" b="1" baseline="30000" dirty="0">
              <a:solidFill>
                <a:srgbClr val="7030A0"/>
              </a:solidFill>
              <a:latin typeface="Calibri"/>
            </a:endParaRPr>
          </a:p>
          <a:p>
            <a:pPr algn="ctr" eaLnBrk="1" hangingPunct="1">
              <a:defRPr/>
            </a:pPr>
            <a:endParaRPr lang="en-GB" sz="1600" b="1" baseline="30000" dirty="0">
              <a:solidFill>
                <a:srgbClr val="7030A0"/>
              </a:solidFill>
            </a:endParaRPr>
          </a:p>
          <a:p>
            <a:pPr algn="ctr" eaLnBrk="1" hangingPunct="1">
              <a:defRPr/>
            </a:pPr>
            <a:r>
              <a:rPr lang="en-GB" sz="2600" b="1" dirty="0">
                <a:solidFill>
                  <a:srgbClr val="7030A0"/>
                </a:solidFill>
              </a:rPr>
              <a:t>Per </a:t>
            </a:r>
            <a:r>
              <a:rPr lang="en-GB" sz="2600" b="1" dirty="0" err="1">
                <a:solidFill>
                  <a:srgbClr val="7030A0"/>
                </a:solidFill>
              </a:rPr>
              <a:t>ulteriori</a:t>
            </a:r>
            <a:r>
              <a:rPr lang="en-GB" sz="2600" b="1" dirty="0">
                <a:solidFill>
                  <a:srgbClr val="7030A0"/>
                </a:solidFill>
              </a:rPr>
              <a:t> </a:t>
            </a:r>
            <a:r>
              <a:rPr lang="en-GB" sz="2600" b="1" dirty="0" err="1">
                <a:solidFill>
                  <a:srgbClr val="7030A0"/>
                </a:solidFill>
              </a:rPr>
              <a:t>informazioni</a:t>
            </a:r>
            <a:r>
              <a:rPr lang="en-GB" sz="2600" b="1" dirty="0">
                <a:solidFill>
                  <a:srgbClr val="7030A0"/>
                </a:solidFill>
              </a:rPr>
              <a:t> </a:t>
            </a:r>
            <a:r>
              <a:rPr lang="en-GB" sz="2600" b="1" dirty="0" err="1">
                <a:solidFill>
                  <a:srgbClr val="7030A0"/>
                </a:solidFill>
              </a:rPr>
              <a:t>visita</a:t>
            </a:r>
            <a:r>
              <a:rPr lang="en-GB" sz="2600" b="1" dirty="0">
                <a:solidFill>
                  <a:srgbClr val="7030A0"/>
                </a:solidFill>
              </a:rPr>
              <a:t> </a:t>
            </a:r>
            <a:r>
              <a:rPr lang="en-GB" sz="2600" b="1" dirty="0">
                <a:solidFill>
                  <a:srgbClr val="EC008C"/>
                </a:solidFill>
              </a:rPr>
              <a:t>www.imsociety.org</a:t>
            </a:r>
            <a:endParaRPr lang="en-GB" sz="2600" b="1" baseline="30000" dirty="0">
              <a:solidFill>
                <a:srgbClr val="EC008C"/>
              </a:solidFill>
              <a:latin typeface="+mj-lt"/>
            </a:endParaRPr>
          </a:p>
        </p:txBody>
      </p:sp>
      <p:sp>
        <p:nvSpPr>
          <p:cNvPr id="10" name="TextBox 7">
            <a:extLst>
              <a:ext uri="{FF2B5EF4-FFF2-40B4-BE49-F238E27FC236}">
                <a16:creationId xmlns:a16="http://schemas.microsoft.com/office/drawing/2014/main" id="{97F0971E-8D2E-40F6-80B3-AAA308DAF9E8}"/>
              </a:ext>
            </a:extLst>
          </p:cNvPr>
          <p:cNvSpPr txBox="1">
            <a:spLocks noChangeArrowheads="1"/>
          </p:cNvSpPr>
          <p:nvPr/>
        </p:nvSpPr>
        <p:spPr bwMode="auto">
          <a:xfrm>
            <a:off x="4592638" y="44450"/>
            <a:ext cx="5013325" cy="2554288"/>
          </a:xfrm>
          <a:prstGeom prst="rect">
            <a:avLst/>
          </a:prstGeom>
          <a:noFill/>
          <a:ln w="9525">
            <a:noFill/>
            <a:miter lim="800000"/>
            <a:headEnd/>
            <a:tailEnd/>
          </a:ln>
        </p:spPr>
        <p:txBody>
          <a:bodyPr>
            <a:spAutoFit/>
          </a:bodyPr>
          <a:lstStyle/>
          <a:p>
            <a:pPr algn="ctr">
              <a:defRPr/>
            </a:pPr>
            <a:r>
              <a:rPr lang="en-GB" sz="4000" b="1" dirty="0" err="1">
                <a:solidFill>
                  <a:srgbClr val="EC008C"/>
                </a:solidFill>
                <a:effectLst>
                  <a:outerShdw blurRad="38100" dist="38100" dir="2700000" algn="tl">
                    <a:srgbClr val="000000">
                      <a:alpha val="43137"/>
                    </a:srgbClr>
                  </a:outerShdw>
                </a:effectLst>
                <a:latin typeface="+mj-lt"/>
              </a:rPr>
              <a:t>Rimani</a:t>
            </a:r>
            <a:r>
              <a:rPr lang="en-GB" sz="4000" b="1" dirty="0">
                <a:solidFill>
                  <a:srgbClr val="EC008C"/>
                </a:solidFill>
                <a:effectLst>
                  <a:outerShdw blurRad="38100" dist="38100" dir="2700000" algn="tl">
                    <a:srgbClr val="000000">
                      <a:alpha val="43137"/>
                    </a:srgbClr>
                  </a:outerShdw>
                </a:effectLst>
                <a:latin typeface="+mj-lt"/>
              </a:rPr>
              <a:t> in forma e </a:t>
            </a:r>
            <a:r>
              <a:rPr lang="en-GB" sz="4000" b="1" dirty="0" err="1">
                <a:solidFill>
                  <a:srgbClr val="EC008C"/>
                </a:solidFill>
                <a:effectLst>
                  <a:outerShdw blurRad="38100" dist="38100" dir="2700000" algn="tl">
                    <a:srgbClr val="000000">
                      <a:alpha val="43137"/>
                    </a:srgbClr>
                  </a:outerShdw>
                </a:effectLst>
                <a:latin typeface="+mj-lt"/>
              </a:rPr>
              <a:t>riduci</a:t>
            </a:r>
            <a:r>
              <a:rPr lang="en-GB" sz="4000" b="1" dirty="0">
                <a:solidFill>
                  <a:srgbClr val="EC008C"/>
                </a:solidFill>
                <a:effectLst>
                  <a:outerShdw blurRad="38100" dist="38100" dir="2700000" algn="tl">
                    <a:srgbClr val="000000">
                      <a:alpha val="43137"/>
                    </a:srgbClr>
                  </a:outerShdw>
                </a:effectLst>
                <a:latin typeface="+mj-lt"/>
              </a:rPr>
              <a:t> </a:t>
            </a:r>
            <a:r>
              <a:rPr lang="en-GB" sz="4000" b="1" dirty="0" err="1">
                <a:solidFill>
                  <a:srgbClr val="EC008C"/>
                </a:solidFill>
                <a:effectLst>
                  <a:outerShdw blurRad="38100" dist="38100" dir="2700000" algn="tl">
                    <a:srgbClr val="000000">
                      <a:alpha val="43137"/>
                    </a:srgbClr>
                  </a:outerShdw>
                </a:effectLst>
                <a:latin typeface="+mj-lt"/>
              </a:rPr>
              <a:t>il</a:t>
            </a:r>
            <a:r>
              <a:rPr lang="en-GB" sz="4000" b="1" dirty="0">
                <a:solidFill>
                  <a:srgbClr val="EC008C"/>
                </a:solidFill>
                <a:effectLst>
                  <a:outerShdw blurRad="38100" dist="38100" dir="2700000" algn="tl">
                    <a:srgbClr val="000000">
                      <a:alpha val="43137"/>
                    </a:srgbClr>
                  </a:outerShdw>
                </a:effectLst>
                <a:latin typeface="+mj-lt"/>
              </a:rPr>
              <a:t> </a:t>
            </a:r>
            <a:r>
              <a:rPr lang="en-GB" sz="4000" b="1" dirty="0" err="1">
                <a:solidFill>
                  <a:srgbClr val="EC008C"/>
                </a:solidFill>
                <a:effectLst>
                  <a:outerShdw blurRad="38100" dist="38100" dir="2700000" algn="tl">
                    <a:srgbClr val="000000">
                      <a:alpha val="43137"/>
                    </a:srgbClr>
                  </a:outerShdw>
                </a:effectLst>
                <a:latin typeface="+mj-lt"/>
              </a:rPr>
              <a:t>tuo</a:t>
            </a:r>
            <a:r>
              <a:rPr lang="en-GB" sz="4000" b="1" dirty="0">
                <a:solidFill>
                  <a:srgbClr val="EC008C"/>
                </a:solidFill>
                <a:effectLst>
                  <a:outerShdw blurRad="38100" dist="38100" dir="2700000" algn="tl">
                    <a:srgbClr val="000000">
                      <a:alpha val="43137"/>
                    </a:srgbClr>
                  </a:outerShdw>
                </a:effectLst>
                <a:latin typeface="+mj-lt"/>
              </a:rPr>
              <a:t> </a:t>
            </a:r>
            <a:r>
              <a:rPr lang="en-GB" sz="4000" b="1" dirty="0" err="1">
                <a:solidFill>
                  <a:srgbClr val="EC008C"/>
                </a:solidFill>
                <a:effectLst>
                  <a:outerShdw blurRad="38100" dist="38100" dir="2700000" algn="tl">
                    <a:srgbClr val="000000">
                      <a:alpha val="43137"/>
                    </a:srgbClr>
                  </a:outerShdw>
                </a:effectLst>
                <a:latin typeface="+mj-lt"/>
              </a:rPr>
              <a:t>rischio</a:t>
            </a:r>
            <a:r>
              <a:rPr lang="en-GB" sz="4000" b="1" dirty="0">
                <a:solidFill>
                  <a:srgbClr val="EC008C"/>
                </a:solidFill>
                <a:effectLst>
                  <a:outerShdw blurRad="38100" dist="38100" dir="2700000" algn="tl">
                    <a:srgbClr val="000000">
                      <a:alpha val="43137"/>
                    </a:srgbClr>
                  </a:outerShdw>
                </a:effectLst>
                <a:latin typeface="+mj-lt"/>
              </a:rPr>
              <a:t> </a:t>
            </a:r>
            <a:r>
              <a:rPr lang="en-GB" sz="4000" b="1" dirty="0" err="1">
                <a:solidFill>
                  <a:srgbClr val="EC008C"/>
                </a:solidFill>
                <a:effectLst>
                  <a:outerShdw blurRad="38100" dist="38100" dir="2700000" algn="tl">
                    <a:srgbClr val="000000">
                      <a:alpha val="43137"/>
                    </a:srgbClr>
                  </a:outerShdw>
                </a:effectLst>
                <a:latin typeface="+mj-lt"/>
              </a:rPr>
              <a:t>di</a:t>
            </a:r>
            <a:r>
              <a:rPr lang="en-GB" sz="4000" b="1" dirty="0">
                <a:solidFill>
                  <a:srgbClr val="EC008C"/>
                </a:solidFill>
                <a:effectLst>
                  <a:outerShdw blurRad="38100" dist="38100" dir="2700000" algn="tl">
                    <a:srgbClr val="000000">
                      <a:alpha val="43137"/>
                    </a:srgbClr>
                  </a:outerShdw>
                </a:effectLst>
                <a:latin typeface="+mj-lt"/>
              </a:rPr>
              <a:t> </a:t>
            </a:r>
            <a:r>
              <a:rPr lang="en-GB" sz="4000" b="1" dirty="0" err="1">
                <a:solidFill>
                  <a:srgbClr val="EC008C"/>
                </a:solidFill>
                <a:effectLst>
                  <a:outerShdw blurRad="38100" dist="38100" dir="2700000" algn="tl">
                    <a:srgbClr val="000000">
                      <a:alpha val="43137"/>
                    </a:srgbClr>
                  </a:outerShdw>
                </a:effectLst>
                <a:latin typeface="+mj-lt"/>
              </a:rPr>
              <a:t>aumentare</a:t>
            </a:r>
            <a:r>
              <a:rPr lang="en-GB" sz="4000" b="1" dirty="0">
                <a:solidFill>
                  <a:srgbClr val="EC008C"/>
                </a:solidFill>
                <a:effectLst>
                  <a:outerShdw blurRad="38100" dist="38100" dir="2700000" algn="tl">
                    <a:srgbClr val="000000">
                      <a:alpha val="43137"/>
                    </a:srgbClr>
                  </a:outerShdw>
                </a:effectLst>
                <a:latin typeface="+mj-lt"/>
              </a:rPr>
              <a:t> </a:t>
            </a:r>
            <a:r>
              <a:rPr lang="en-GB" sz="4000" b="1" dirty="0" err="1">
                <a:solidFill>
                  <a:srgbClr val="EC008C"/>
                </a:solidFill>
                <a:effectLst>
                  <a:outerShdw blurRad="38100" dist="38100" dir="2700000" algn="tl">
                    <a:srgbClr val="000000">
                      <a:alpha val="43137"/>
                    </a:srgbClr>
                  </a:outerShdw>
                </a:effectLst>
                <a:latin typeface="+mj-lt"/>
              </a:rPr>
              <a:t>di</a:t>
            </a:r>
            <a:r>
              <a:rPr lang="en-GB" sz="4000" b="1" dirty="0">
                <a:solidFill>
                  <a:srgbClr val="EC008C"/>
                </a:solidFill>
                <a:effectLst>
                  <a:outerShdw blurRad="38100" dist="38100" dir="2700000" algn="tl">
                    <a:srgbClr val="000000">
                      <a:alpha val="43137"/>
                    </a:srgbClr>
                  </a:outerShdw>
                </a:effectLst>
                <a:latin typeface="+mj-lt"/>
              </a:rPr>
              <a:t> peso </a:t>
            </a:r>
            <a:r>
              <a:rPr lang="en-GB" sz="4000" b="1" dirty="0" err="1">
                <a:solidFill>
                  <a:srgbClr val="EC008C"/>
                </a:solidFill>
                <a:effectLst>
                  <a:outerShdw blurRad="38100" dist="38100" dir="2700000" algn="tl">
                    <a:srgbClr val="000000">
                      <a:alpha val="43137"/>
                    </a:srgbClr>
                  </a:outerShdw>
                </a:effectLst>
                <a:latin typeface="+mj-lt"/>
              </a:rPr>
              <a:t>dopo</a:t>
            </a:r>
            <a:r>
              <a:rPr lang="en-GB" sz="4000" b="1" dirty="0">
                <a:solidFill>
                  <a:srgbClr val="EC008C"/>
                </a:solidFill>
                <a:effectLst>
                  <a:outerShdw blurRad="38100" dist="38100" dir="2700000" algn="tl">
                    <a:srgbClr val="000000">
                      <a:alpha val="43137"/>
                    </a:srgbClr>
                  </a:outerShdw>
                </a:effectLst>
                <a:latin typeface="+mj-lt"/>
              </a:rPr>
              <a:t> la </a:t>
            </a:r>
            <a:r>
              <a:rPr lang="en-GB" sz="4000" b="1" dirty="0" err="1">
                <a:solidFill>
                  <a:srgbClr val="EC008C"/>
                </a:solidFill>
                <a:effectLst>
                  <a:outerShdw blurRad="38100" dist="38100" dir="2700000" algn="tl">
                    <a:srgbClr val="000000">
                      <a:alpha val="43137"/>
                    </a:srgbClr>
                  </a:outerShdw>
                </a:effectLst>
                <a:latin typeface="+mj-lt"/>
              </a:rPr>
              <a:t>menopausa</a:t>
            </a:r>
            <a:endParaRPr lang="en-GB" sz="4000" b="1" dirty="0">
              <a:solidFill>
                <a:srgbClr val="EC008C"/>
              </a:solidFill>
              <a:effectLst>
                <a:outerShdw blurRad="38100" dist="38100" dir="2700000" algn="tl">
                  <a:srgbClr val="000000">
                    <a:alpha val="43137"/>
                  </a:srgbClr>
                </a:outerShdw>
              </a:effectLst>
              <a:latin typeface="+mj-lt"/>
            </a:endParaRPr>
          </a:p>
        </p:txBody>
      </p:sp>
      <p:pic>
        <p:nvPicPr>
          <p:cNvPr id="2055" name="Picture 2">
            <a:extLst>
              <a:ext uri="{FF2B5EF4-FFF2-40B4-BE49-F238E27FC236}">
                <a16:creationId xmlns:a16="http://schemas.microsoft.com/office/drawing/2014/main" id="{F14D0491-8BE8-4F85-8F27-34CFFB6B3CD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205288"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F53FB31-53A3-4D9E-A8F0-994A0D9C5613}"/>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5" name="Rectangle 4">
            <a:extLst>
              <a:ext uri="{FF2B5EF4-FFF2-40B4-BE49-F238E27FC236}">
                <a16:creationId xmlns:a16="http://schemas.microsoft.com/office/drawing/2014/main" id="{3B44B5D5-AD41-4C38-8150-D274A140CE17}"/>
              </a:ext>
            </a:extLst>
          </p:cNvPr>
          <p:cNvSpPr/>
          <p:nvPr/>
        </p:nvSpPr>
        <p:spPr>
          <a:xfrm>
            <a:off x="0" y="5084763"/>
            <a:ext cx="9906000" cy="1152525"/>
          </a:xfrm>
          <a:prstGeom prst="rect">
            <a:avLst/>
          </a:prstGeom>
          <a:solidFill>
            <a:srgbClr val="FDEFF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pic>
        <p:nvPicPr>
          <p:cNvPr id="2057" name="Picture 10" descr="IMS Logo letterhead.jpg">
            <a:extLst>
              <a:ext uri="{FF2B5EF4-FFF2-40B4-BE49-F238E27FC236}">
                <a16:creationId xmlns:a16="http://schemas.microsoft.com/office/drawing/2014/main" id="{7D35EBCB-5D0A-4B44-B675-758005EA5358}"/>
              </a:ext>
            </a:extLst>
          </p:cNvPr>
          <p:cNvPicPr>
            <a:picLocks noChangeAspect="1"/>
          </p:cNvPicPr>
          <p:nvPr/>
        </p:nvPicPr>
        <p:blipFill>
          <a:blip r:embed="rId2" cstate="print"/>
          <a:srcRect/>
          <a:stretch>
            <a:fillRect/>
          </a:stretch>
        </p:blipFill>
        <p:spPr bwMode="auto">
          <a:xfrm>
            <a:off x="2288704" y="6299915"/>
            <a:ext cx="5187843" cy="51346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3077" name="Picture 2">
            <a:extLst>
              <a:ext uri="{FF2B5EF4-FFF2-40B4-BE49-F238E27FC236}">
                <a16:creationId xmlns:a16="http://schemas.microsoft.com/office/drawing/2014/main" id="{AF2C79FC-17B0-4EF9-A871-73BF943CD37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75" y="-23813"/>
            <a:ext cx="9920288" cy="6261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7">
            <a:extLst>
              <a:ext uri="{FF2B5EF4-FFF2-40B4-BE49-F238E27FC236}">
                <a16:creationId xmlns:a16="http://schemas.microsoft.com/office/drawing/2014/main" id="{61BDE0CA-9A6A-4220-98C1-6576A871C3E7}"/>
              </a:ext>
            </a:extLst>
          </p:cNvPr>
          <p:cNvSpPr txBox="1">
            <a:spLocks noChangeArrowheads="1"/>
          </p:cNvSpPr>
          <p:nvPr/>
        </p:nvSpPr>
        <p:spPr bwMode="auto">
          <a:xfrm>
            <a:off x="0" y="115888"/>
            <a:ext cx="9705975" cy="1477962"/>
          </a:xfrm>
          <a:prstGeom prst="rect">
            <a:avLst/>
          </a:prstGeom>
          <a:noFill/>
          <a:ln w="9525">
            <a:noFill/>
            <a:miter lim="800000"/>
            <a:headEnd/>
            <a:tailEnd/>
          </a:ln>
        </p:spPr>
        <p:txBody>
          <a:bodyPr>
            <a:spAutoFit/>
          </a:bodyPr>
          <a:lstStyle/>
          <a:p>
            <a:pPr algn="ctr">
              <a:defRPr/>
            </a:pPr>
            <a:r>
              <a:rPr lang="en-GB" sz="4500" b="1" dirty="0" err="1">
                <a:solidFill>
                  <a:srgbClr val="EC008C"/>
                </a:solidFill>
                <a:effectLst>
                  <a:outerShdw blurRad="38100" dist="38100" dir="2700000" algn="tl">
                    <a:srgbClr val="000000">
                      <a:alpha val="43137"/>
                    </a:srgbClr>
                  </a:outerShdw>
                </a:effectLst>
                <a:latin typeface="+mj-lt"/>
              </a:rPr>
              <a:t>Rimani</a:t>
            </a:r>
            <a:r>
              <a:rPr lang="en-GB" sz="4500" b="1" dirty="0">
                <a:solidFill>
                  <a:srgbClr val="EC008C"/>
                </a:solidFill>
                <a:effectLst>
                  <a:outerShdw blurRad="38100" dist="38100" dir="2700000" algn="tl">
                    <a:srgbClr val="000000">
                      <a:alpha val="43137"/>
                    </a:srgbClr>
                  </a:outerShdw>
                </a:effectLst>
                <a:latin typeface="+mj-lt"/>
              </a:rPr>
              <a:t> in forma e </a:t>
            </a:r>
            <a:r>
              <a:rPr lang="en-GB" sz="4500" b="1" dirty="0" err="1">
                <a:solidFill>
                  <a:srgbClr val="EC008C"/>
                </a:solidFill>
                <a:effectLst>
                  <a:outerShdw blurRad="38100" dist="38100" dir="2700000" algn="tl">
                    <a:srgbClr val="000000">
                      <a:alpha val="43137"/>
                    </a:srgbClr>
                  </a:outerShdw>
                </a:effectLst>
                <a:latin typeface="+mj-lt"/>
              </a:rPr>
              <a:t>riduci</a:t>
            </a:r>
            <a:r>
              <a:rPr lang="en-GB" sz="4500" b="1" dirty="0">
                <a:solidFill>
                  <a:srgbClr val="EC008C"/>
                </a:solidFill>
                <a:effectLst>
                  <a:outerShdw blurRad="38100" dist="38100" dir="2700000" algn="tl">
                    <a:srgbClr val="000000">
                      <a:alpha val="43137"/>
                    </a:srgbClr>
                  </a:outerShdw>
                </a:effectLst>
                <a:latin typeface="+mj-lt"/>
              </a:rPr>
              <a:t> </a:t>
            </a:r>
            <a:r>
              <a:rPr lang="en-GB" sz="4500" b="1" dirty="0" err="1">
                <a:solidFill>
                  <a:srgbClr val="EC008C"/>
                </a:solidFill>
                <a:effectLst>
                  <a:outerShdw blurRad="38100" dist="38100" dir="2700000" algn="tl">
                    <a:srgbClr val="000000">
                      <a:alpha val="43137"/>
                    </a:srgbClr>
                  </a:outerShdw>
                </a:effectLst>
                <a:latin typeface="+mj-lt"/>
              </a:rPr>
              <a:t>il</a:t>
            </a:r>
            <a:r>
              <a:rPr lang="en-GB" sz="4500" b="1" dirty="0">
                <a:solidFill>
                  <a:srgbClr val="EC008C"/>
                </a:solidFill>
                <a:effectLst>
                  <a:outerShdw blurRad="38100" dist="38100" dir="2700000" algn="tl">
                    <a:srgbClr val="000000">
                      <a:alpha val="43137"/>
                    </a:srgbClr>
                  </a:outerShdw>
                </a:effectLst>
                <a:latin typeface="+mj-lt"/>
              </a:rPr>
              <a:t> </a:t>
            </a:r>
            <a:r>
              <a:rPr lang="en-GB" sz="4500" b="1" dirty="0" err="1">
                <a:solidFill>
                  <a:srgbClr val="EC008C"/>
                </a:solidFill>
                <a:effectLst>
                  <a:outerShdw blurRad="38100" dist="38100" dir="2700000" algn="tl">
                    <a:srgbClr val="000000">
                      <a:alpha val="43137"/>
                    </a:srgbClr>
                  </a:outerShdw>
                </a:effectLst>
                <a:latin typeface="+mj-lt"/>
              </a:rPr>
              <a:t>tuo</a:t>
            </a:r>
            <a:r>
              <a:rPr lang="en-GB" sz="4500" b="1" dirty="0">
                <a:solidFill>
                  <a:srgbClr val="EC008C"/>
                </a:solidFill>
                <a:effectLst>
                  <a:outerShdw blurRad="38100" dist="38100" dir="2700000" algn="tl">
                    <a:srgbClr val="000000">
                      <a:alpha val="43137"/>
                    </a:srgbClr>
                  </a:outerShdw>
                </a:effectLst>
                <a:latin typeface="+mj-lt"/>
              </a:rPr>
              <a:t> </a:t>
            </a:r>
            <a:r>
              <a:rPr lang="en-GB" sz="4500" b="1" dirty="0" err="1">
                <a:solidFill>
                  <a:srgbClr val="EC008C"/>
                </a:solidFill>
                <a:effectLst>
                  <a:outerShdw blurRad="38100" dist="38100" dir="2700000" algn="tl">
                    <a:srgbClr val="000000">
                      <a:alpha val="43137"/>
                    </a:srgbClr>
                  </a:outerShdw>
                </a:effectLst>
                <a:latin typeface="+mj-lt"/>
              </a:rPr>
              <a:t>rischio</a:t>
            </a:r>
            <a:r>
              <a:rPr lang="en-GB" sz="4500" b="1" dirty="0">
                <a:solidFill>
                  <a:srgbClr val="EC008C"/>
                </a:solidFill>
                <a:effectLst>
                  <a:outerShdw blurRad="38100" dist="38100" dir="2700000" algn="tl">
                    <a:srgbClr val="000000">
                      <a:alpha val="43137"/>
                    </a:srgbClr>
                  </a:outerShdw>
                </a:effectLst>
                <a:latin typeface="+mj-lt"/>
              </a:rPr>
              <a:t> </a:t>
            </a:r>
            <a:r>
              <a:rPr lang="en-GB" sz="4500" b="1" dirty="0" err="1">
                <a:solidFill>
                  <a:srgbClr val="EC008C"/>
                </a:solidFill>
                <a:effectLst>
                  <a:outerShdw blurRad="38100" dist="38100" dir="2700000" algn="tl">
                    <a:srgbClr val="000000">
                      <a:alpha val="43137"/>
                    </a:srgbClr>
                  </a:outerShdw>
                </a:effectLst>
                <a:latin typeface="+mj-lt"/>
              </a:rPr>
              <a:t>di</a:t>
            </a:r>
            <a:r>
              <a:rPr lang="en-GB" sz="4500" b="1" dirty="0">
                <a:solidFill>
                  <a:srgbClr val="EC008C"/>
                </a:solidFill>
                <a:effectLst>
                  <a:outerShdw blurRad="38100" dist="38100" dir="2700000" algn="tl">
                    <a:srgbClr val="000000">
                      <a:alpha val="43137"/>
                    </a:srgbClr>
                  </a:outerShdw>
                </a:effectLst>
                <a:latin typeface="+mj-lt"/>
              </a:rPr>
              <a:t> </a:t>
            </a:r>
            <a:r>
              <a:rPr lang="en-GB" sz="4500" b="1" dirty="0" err="1">
                <a:solidFill>
                  <a:srgbClr val="EC008C"/>
                </a:solidFill>
                <a:effectLst>
                  <a:outerShdw blurRad="38100" dist="38100" dir="2700000" algn="tl">
                    <a:srgbClr val="000000">
                      <a:alpha val="43137"/>
                    </a:srgbClr>
                  </a:outerShdw>
                </a:effectLst>
                <a:latin typeface="+mj-lt"/>
              </a:rPr>
              <a:t>aumentare</a:t>
            </a:r>
            <a:r>
              <a:rPr lang="en-GB" sz="4500" b="1" dirty="0">
                <a:solidFill>
                  <a:srgbClr val="EC008C"/>
                </a:solidFill>
                <a:effectLst>
                  <a:outerShdw blurRad="38100" dist="38100" dir="2700000" algn="tl">
                    <a:srgbClr val="000000">
                      <a:alpha val="43137"/>
                    </a:srgbClr>
                  </a:outerShdw>
                </a:effectLst>
                <a:latin typeface="+mj-lt"/>
              </a:rPr>
              <a:t> </a:t>
            </a:r>
            <a:r>
              <a:rPr lang="en-GB" sz="4500" b="1" dirty="0" err="1">
                <a:solidFill>
                  <a:srgbClr val="EC008C"/>
                </a:solidFill>
                <a:effectLst>
                  <a:outerShdw blurRad="38100" dist="38100" dir="2700000" algn="tl">
                    <a:srgbClr val="000000">
                      <a:alpha val="43137"/>
                    </a:srgbClr>
                  </a:outerShdw>
                </a:effectLst>
                <a:latin typeface="+mj-lt"/>
              </a:rPr>
              <a:t>di</a:t>
            </a:r>
            <a:r>
              <a:rPr lang="en-GB" sz="4500" b="1" dirty="0">
                <a:solidFill>
                  <a:srgbClr val="EC008C"/>
                </a:solidFill>
                <a:effectLst>
                  <a:outerShdw blurRad="38100" dist="38100" dir="2700000" algn="tl">
                    <a:srgbClr val="000000">
                      <a:alpha val="43137"/>
                    </a:srgbClr>
                  </a:outerShdw>
                </a:effectLst>
                <a:latin typeface="+mj-lt"/>
              </a:rPr>
              <a:t> peso </a:t>
            </a:r>
            <a:r>
              <a:rPr lang="en-GB" sz="4500" b="1" dirty="0" err="1">
                <a:solidFill>
                  <a:srgbClr val="EC008C"/>
                </a:solidFill>
                <a:effectLst>
                  <a:outerShdw blurRad="38100" dist="38100" dir="2700000" algn="tl">
                    <a:srgbClr val="000000">
                      <a:alpha val="43137"/>
                    </a:srgbClr>
                  </a:outerShdw>
                </a:effectLst>
                <a:latin typeface="+mj-lt"/>
              </a:rPr>
              <a:t>dopo</a:t>
            </a:r>
            <a:r>
              <a:rPr lang="en-GB" sz="4500" b="1" dirty="0">
                <a:solidFill>
                  <a:srgbClr val="EC008C"/>
                </a:solidFill>
                <a:effectLst>
                  <a:outerShdw blurRad="38100" dist="38100" dir="2700000" algn="tl">
                    <a:srgbClr val="000000">
                      <a:alpha val="43137"/>
                    </a:srgbClr>
                  </a:outerShdw>
                </a:effectLst>
                <a:latin typeface="+mj-lt"/>
              </a:rPr>
              <a:t> la </a:t>
            </a:r>
            <a:r>
              <a:rPr lang="en-GB" sz="4500" b="1" dirty="0" err="1">
                <a:solidFill>
                  <a:srgbClr val="EC008C"/>
                </a:solidFill>
                <a:effectLst>
                  <a:outerShdw blurRad="38100" dist="38100" dir="2700000" algn="tl">
                    <a:srgbClr val="000000">
                      <a:alpha val="43137"/>
                    </a:srgbClr>
                  </a:outerShdw>
                </a:effectLst>
                <a:latin typeface="+mj-lt"/>
              </a:rPr>
              <a:t>menopausa</a:t>
            </a:r>
            <a:endParaRPr lang="en-GB" sz="4500" b="1" dirty="0">
              <a:solidFill>
                <a:srgbClr val="EC008C"/>
              </a:solidFill>
              <a:effectLst>
                <a:outerShdw blurRad="38100" dist="38100" dir="2700000" algn="tl">
                  <a:srgbClr val="000000">
                    <a:alpha val="43137"/>
                  </a:srgbClr>
                </a:outerShdw>
              </a:effectLst>
              <a:latin typeface="+mj-lt"/>
            </a:endParaRPr>
          </a:p>
        </p:txBody>
      </p:sp>
      <p:sp>
        <p:nvSpPr>
          <p:cNvPr id="8" name="TextBox 5">
            <a:extLst>
              <a:ext uri="{FF2B5EF4-FFF2-40B4-BE49-F238E27FC236}">
                <a16:creationId xmlns:a16="http://schemas.microsoft.com/office/drawing/2014/main" id="{622C9C44-374C-400E-8E00-92F621F813FC}"/>
              </a:ext>
            </a:extLst>
          </p:cNvPr>
          <p:cNvSpPr txBox="1">
            <a:spLocks noChangeArrowheads="1"/>
          </p:cNvSpPr>
          <p:nvPr/>
        </p:nvSpPr>
        <p:spPr bwMode="auto">
          <a:xfrm>
            <a:off x="0" y="1773238"/>
            <a:ext cx="5673725" cy="4257675"/>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GB" sz="2800" b="1" dirty="0" err="1">
                <a:solidFill>
                  <a:srgbClr val="00153E"/>
                </a:solidFill>
                <a:latin typeface="+mj-lt"/>
              </a:rPr>
              <a:t>L’incremento</a:t>
            </a:r>
            <a:r>
              <a:rPr lang="en-GB" sz="2800" b="1" dirty="0">
                <a:solidFill>
                  <a:srgbClr val="00153E"/>
                </a:solidFill>
                <a:latin typeface="+mj-lt"/>
              </a:rPr>
              <a:t> </a:t>
            </a:r>
            <a:r>
              <a:rPr lang="en-GB" sz="2800" b="1" dirty="0" err="1">
                <a:solidFill>
                  <a:srgbClr val="00153E"/>
                </a:solidFill>
                <a:latin typeface="+mj-lt"/>
              </a:rPr>
              <a:t>ponderale</a:t>
            </a:r>
            <a:r>
              <a:rPr lang="en-GB" sz="2800" b="1" dirty="0">
                <a:solidFill>
                  <a:srgbClr val="00153E"/>
                </a:solidFill>
                <a:latin typeface="+mj-lt"/>
              </a:rPr>
              <a:t> </a:t>
            </a:r>
            <a:r>
              <a:rPr lang="en-GB" sz="2800" b="1" dirty="0" err="1">
                <a:solidFill>
                  <a:srgbClr val="00153E"/>
                </a:solidFill>
                <a:latin typeface="+mj-lt"/>
              </a:rPr>
              <a:t>può</a:t>
            </a:r>
            <a:r>
              <a:rPr lang="en-GB" sz="2800" b="1" dirty="0">
                <a:solidFill>
                  <a:srgbClr val="00153E"/>
                </a:solidFill>
                <a:latin typeface="+mj-lt"/>
              </a:rPr>
              <a:t> </a:t>
            </a:r>
            <a:r>
              <a:rPr lang="en-GB" sz="2800" b="1" dirty="0" err="1">
                <a:solidFill>
                  <a:srgbClr val="00153E"/>
                </a:solidFill>
                <a:latin typeface="+mj-lt"/>
              </a:rPr>
              <a:t>comportare</a:t>
            </a:r>
            <a:r>
              <a:rPr lang="en-GB" sz="2800" b="1" dirty="0">
                <a:solidFill>
                  <a:srgbClr val="00153E"/>
                </a:solidFill>
                <a:latin typeface="+mj-lt"/>
              </a:rPr>
              <a:t> un </a:t>
            </a:r>
            <a:r>
              <a:rPr lang="en-GB" sz="2800" b="1" dirty="0" err="1">
                <a:solidFill>
                  <a:srgbClr val="00153E"/>
                </a:solidFill>
                <a:latin typeface="+mj-lt"/>
              </a:rPr>
              <a:t>aumento</a:t>
            </a:r>
            <a:r>
              <a:rPr lang="en-GB" sz="2800" b="1" dirty="0">
                <a:solidFill>
                  <a:srgbClr val="00153E"/>
                </a:solidFill>
                <a:latin typeface="+mj-lt"/>
              </a:rPr>
              <a:t> del </a:t>
            </a:r>
            <a:r>
              <a:rPr lang="en-GB" sz="2800" b="1" dirty="0" err="1">
                <a:solidFill>
                  <a:srgbClr val="00153E"/>
                </a:solidFill>
                <a:latin typeface="+mj-lt"/>
              </a:rPr>
              <a:t>rischio</a:t>
            </a:r>
            <a:r>
              <a:rPr lang="en-GB" sz="2800" b="1" dirty="0">
                <a:solidFill>
                  <a:srgbClr val="00153E"/>
                </a:solidFill>
                <a:latin typeface="+mj-lt"/>
              </a:rPr>
              <a:t> </a:t>
            </a:r>
            <a:r>
              <a:rPr lang="en-GB" sz="2800" b="1" dirty="0" err="1">
                <a:solidFill>
                  <a:srgbClr val="00153E"/>
                </a:solidFill>
                <a:latin typeface="+mj-lt"/>
              </a:rPr>
              <a:t>di</a:t>
            </a:r>
            <a:r>
              <a:rPr lang="en-GB" sz="2800" b="1" dirty="0">
                <a:solidFill>
                  <a:srgbClr val="00153E"/>
                </a:solidFill>
                <a:latin typeface="+mj-lt"/>
              </a:rPr>
              <a:t> </a:t>
            </a:r>
            <a:r>
              <a:rPr lang="en-GB" sz="2800" b="1" dirty="0" err="1">
                <a:solidFill>
                  <a:srgbClr val="00153E"/>
                </a:solidFill>
                <a:latin typeface="+mj-lt"/>
              </a:rPr>
              <a:t>malattie</a:t>
            </a:r>
            <a:r>
              <a:rPr lang="en-GB" sz="2800" b="1" dirty="0">
                <a:solidFill>
                  <a:srgbClr val="00153E"/>
                </a:solidFill>
                <a:latin typeface="+mj-lt"/>
              </a:rPr>
              <a:t> </a:t>
            </a:r>
            <a:r>
              <a:rPr lang="en-GB" sz="2800" b="1" dirty="0" err="1">
                <a:solidFill>
                  <a:srgbClr val="00153E"/>
                </a:solidFill>
                <a:latin typeface="+mj-lt"/>
              </a:rPr>
              <a:t>cardiovascolari</a:t>
            </a:r>
            <a:r>
              <a:rPr lang="en-GB" sz="2800" b="1" dirty="0">
                <a:solidFill>
                  <a:srgbClr val="00153E"/>
                </a:solidFill>
                <a:latin typeface="+mj-lt"/>
              </a:rPr>
              <a:t>, </a:t>
            </a:r>
            <a:r>
              <a:rPr lang="en-GB" sz="2800" b="1" dirty="0" err="1">
                <a:solidFill>
                  <a:srgbClr val="00153E"/>
                </a:solidFill>
                <a:latin typeface="+mj-lt"/>
              </a:rPr>
              <a:t>ipertensione</a:t>
            </a:r>
            <a:r>
              <a:rPr lang="en-GB" sz="2800" b="1" dirty="0">
                <a:solidFill>
                  <a:srgbClr val="00153E"/>
                </a:solidFill>
                <a:latin typeface="+mj-lt"/>
              </a:rPr>
              <a:t> </a:t>
            </a:r>
            <a:r>
              <a:rPr lang="en-GB" sz="2800" b="1" dirty="0" err="1">
                <a:solidFill>
                  <a:srgbClr val="00153E"/>
                </a:solidFill>
                <a:latin typeface="+mj-lt"/>
              </a:rPr>
              <a:t>arteriosa</a:t>
            </a:r>
            <a:r>
              <a:rPr lang="en-GB" sz="2800" b="1" dirty="0">
                <a:solidFill>
                  <a:srgbClr val="00153E"/>
                </a:solidFill>
                <a:latin typeface="+mj-lt"/>
              </a:rPr>
              <a:t>, </a:t>
            </a:r>
            <a:r>
              <a:rPr lang="en-GB" sz="2800" b="1" dirty="0" err="1">
                <a:solidFill>
                  <a:srgbClr val="00153E"/>
                </a:solidFill>
                <a:latin typeface="+mj-lt"/>
              </a:rPr>
              <a:t>diabete</a:t>
            </a:r>
            <a:r>
              <a:rPr lang="en-GB" sz="2800" b="1" dirty="0">
                <a:solidFill>
                  <a:srgbClr val="00153E"/>
                </a:solidFill>
                <a:latin typeface="+mj-lt"/>
              </a:rPr>
              <a:t>, </a:t>
            </a:r>
            <a:r>
              <a:rPr lang="en-GB" sz="2800" b="1" dirty="0" err="1">
                <a:solidFill>
                  <a:srgbClr val="00153E"/>
                </a:solidFill>
                <a:latin typeface="+mj-lt"/>
              </a:rPr>
              <a:t>sindrome</a:t>
            </a:r>
            <a:r>
              <a:rPr lang="en-GB" sz="2800" b="1" dirty="0">
                <a:solidFill>
                  <a:srgbClr val="00153E"/>
                </a:solidFill>
                <a:latin typeface="+mj-lt"/>
              </a:rPr>
              <a:t> </a:t>
            </a:r>
            <a:r>
              <a:rPr lang="en-GB" sz="2800" b="1" dirty="0" err="1">
                <a:solidFill>
                  <a:srgbClr val="00153E"/>
                </a:solidFill>
                <a:latin typeface="+mj-lt"/>
              </a:rPr>
              <a:t>delle</a:t>
            </a:r>
            <a:r>
              <a:rPr lang="en-GB" sz="2800" b="1" dirty="0">
                <a:solidFill>
                  <a:srgbClr val="00153E"/>
                </a:solidFill>
                <a:latin typeface="+mj-lt"/>
              </a:rPr>
              <a:t> </a:t>
            </a:r>
            <a:r>
              <a:rPr lang="en-GB" sz="2800" b="1" dirty="0" err="1">
                <a:solidFill>
                  <a:srgbClr val="00153E"/>
                </a:solidFill>
                <a:latin typeface="+mj-lt"/>
              </a:rPr>
              <a:t>apnee</a:t>
            </a:r>
            <a:r>
              <a:rPr lang="en-GB" sz="2800" b="1" dirty="0">
                <a:solidFill>
                  <a:srgbClr val="00153E"/>
                </a:solidFill>
                <a:latin typeface="+mj-lt"/>
              </a:rPr>
              <a:t> </a:t>
            </a:r>
            <a:r>
              <a:rPr lang="en-GB" sz="2800" b="1" dirty="0" err="1">
                <a:solidFill>
                  <a:srgbClr val="00153E"/>
                </a:solidFill>
                <a:latin typeface="+mj-lt"/>
              </a:rPr>
              <a:t>notturne</a:t>
            </a:r>
            <a:r>
              <a:rPr lang="en-GB" sz="2800" b="1" dirty="0">
                <a:solidFill>
                  <a:srgbClr val="00153E"/>
                </a:solidFill>
                <a:latin typeface="+mj-lt"/>
              </a:rPr>
              <a:t>, </a:t>
            </a:r>
            <a:r>
              <a:rPr lang="en-GB" sz="2800" b="1" dirty="0" err="1">
                <a:solidFill>
                  <a:srgbClr val="00153E"/>
                </a:solidFill>
                <a:latin typeface="+mj-lt"/>
              </a:rPr>
              <a:t>tumori</a:t>
            </a:r>
            <a:r>
              <a:rPr lang="en-GB" sz="2800" b="1" dirty="0">
                <a:solidFill>
                  <a:srgbClr val="00153E"/>
                </a:solidFill>
                <a:latin typeface="+mj-lt"/>
              </a:rPr>
              <a:t>, </a:t>
            </a:r>
            <a:r>
              <a:rPr lang="en-GB" sz="2800" b="1" dirty="0" err="1">
                <a:solidFill>
                  <a:srgbClr val="00153E"/>
                </a:solidFill>
                <a:latin typeface="+mj-lt"/>
              </a:rPr>
              <a:t>osteoartrite</a:t>
            </a:r>
            <a:r>
              <a:rPr lang="en-GB" sz="2800" b="1" dirty="0">
                <a:solidFill>
                  <a:srgbClr val="00153E"/>
                </a:solidFill>
                <a:latin typeface="+mj-lt"/>
              </a:rPr>
              <a:t> e </a:t>
            </a:r>
            <a:r>
              <a:rPr lang="en-GB" sz="2800" b="1" dirty="0" err="1">
                <a:solidFill>
                  <a:srgbClr val="00153E"/>
                </a:solidFill>
                <a:latin typeface="+mj-lt"/>
              </a:rPr>
              <a:t>problemi</a:t>
            </a:r>
            <a:r>
              <a:rPr lang="en-GB" sz="2800" b="1" dirty="0">
                <a:solidFill>
                  <a:srgbClr val="00153E"/>
                </a:solidFill>
                <a:latin typeface="+mj-lt"/>
              </a:rPr>
              <a:t> </a:t>
            </a:r>
            <a:r>
              <a:rPr lang="en-GB" sz="2800" b="1" dirty="0" err="1">
                <a:solidFill>
                  <a:srgbClr val="00153E"/>
                </a:solidFill>
                <a:latin typeface="+mj-lt"/>
              </a:rPr>
              <a:t>sul</a:t>
            </a:r>
            <a:r>
              <a:rPr lang="en-GB" sz="2800" b="1" dirty="0">
                <a:solidFill>
                  <a:srgbClr val="00153E"/>
                </a:solidFill>
                <a:latin typeface="+mj-lt"/>
              </a:rPr>
              <a:t> </a:t>
            </a:r>
            <a:r>
              <a:rPr lang="en-GB" sz="2800" b="1" dirty="0" err="1">
                <a:solidFill>
                  <a:srgbClr val="00153E"/>
                </a:solidFill>
                <a:latin typeface="+mj-lt"/>
              </a:rPr>
              <a:t>versante</a:t>
            </a:r>
            <a:r>
              <a:rPr lang="en-GB" sz="2800" b="1" dirty="0">
                <a:solidFill>
                  <a:srgbClr val="00153E"/>
                </a:solidFill>
                <a:latin typeface="+mj-lt"/>
              </a:rPr>
              <a:t> </a:t>
            </a:r>
            <a:r>
              <a:rPr lang="en-GB" sz="2800" b="1" dirty="0" err="1">
                <a:solidFill>
                  <a:srgbClr val="00153E"/>
                </a:solidFill>
                <a:latin typeface="+mj-lt"/>
              </a:rPr>
              <a:t>cognitivo</a:t>
            </a:r>
            <a:endParaRPr lang="en-GB" sz="2800" b="1" baseline="30000" dirty="0">
              <a:solidFill>
                <a:srgbClr val="00153E"/>
              </a:solidFill>
              <a:latin typeface="+mj-lt"/>
            </a:endParaRPr>
          </a:p>
          <a:p>
            <a:pPr algn="ctr" eaLnBrk="1" hangingPunct="1">
              <a:defRPr/>
            </a:pPr>
            <a:endParaRPr lang="en-GB" sz="2800" b="1" baseline="30000" dirty="0">
              <a:solidFill>
                <a:srgbClr val="00153E"/>
              </a:solidFill>
              <a:latin typeface="+mj-lt"/>
            </a:endParaRPr>
          </a:p>
          <a:p>
            <a:pPr algn="ctr" eaLnBrk="1" hangingPunct="1">
              <a:defRPr/>
            </a:pPr>
            <a:r>
              <a:rPr lang="en-GB" sz="2800" b="1" dirty="0">
                <a:solidFill>
                  <a:srgbClr val="00153E"/>
                </a:solidFill>
                <a:latin typeface="+mj-lt"/>
              </a:rPr>
              <a:t>Per </a:t>
            </a:r>
            <a:r>
              <a:rPr lang="en-GB" sz="2800" b="1" dirty="0" err="1">
                <a:solidFill>
                  <a:srgbClr val="00153E"/>
                </a:solidFill>
                <a:latin typeface="+mj-lt"/>
              </a:rPr>
              <a:t>ulteriori</a:t>
            </a:r>
            <a:r>
              <a:rPr lang="en-GB" sz="2800" b="1" dirty="0">
                <a:solidFill>
                  <a:srgbClr val="00153E"/>
                </a:solidFill>
                <a:latin typeface="+mj-lt"/>
              </a:rPr>
              <a:t> </a:t>
            </a:r>
            <a:r>
              <a:rPr lang="en-GB" sz="2800" b="1" dirty="0" err="1">
                <a:solidFill>
                  <a:srgbClr val="00153E"/>
                </a:solidFill>
                <a:latin typeface="+mj-lt"/>
              </a:rPr>
              <a:t>informazioni</a:t>
            </a:r>
            <a:r>
              <a:rPr lang="en-GB" sz="2800" b="1" dirty="0">
                <a:solidFill>
                  <a:srgbClr val="00153E"/>
                </a:solidFill>
                <a:latin typeface="+mj-lt"/>
              </a:rPr>
              <a:t> </a:t>
            </a:r>
            <a:r>
              <a:rPr lang="en-GB" sz="2800" b="1" dirty="0" err="1">
                <a:solidFill>
                  <a:srgbClr val="00153E"/>
                </a:solidFill>
                <a:latin typeface="+mj-lt"/>
              </a:rPr>
              <a:t>visita</a:t>
            </a:r>
            <a:r>
              <a:rPr lang="en-GB" sz="2800" b="1" dirty="0">
                <a:solidFill>
                  <a:srgbClr val="00153E"/>
                </a:solidFill>
                <a:latin typeface="+mj-lt"/>
              </a:rPr>
              <a:t> </a:t>
            </a:r>
            <a:r>
              <a:rPr lang="en-GB" sz="2800" b="1" dirty="0">
                <a:solidFill>
                  <a:srgbClr val="EC008C"/>
                </a:solidFill>
                <a:latin typeface="+mj-lt"/>
              </a:rPr>
              <a:t>www.imsociety.org</a:t>
            </a:r>
            <a:endParaRPr lang="en-GB" sz="2800" b="1" baseline="30000" dirty="0">
              <a:solidFill>
                <a:srgbClr val="EC008C"/>
              </a:solidFill>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a:extLst>
              <a:ext uri="{FF2B5EF4-FFF2-40B4-BE49-F238E27FC236}">
                <a16:creationId xmlns:a16="http://schemas.microsoft.com/office/drawing/2014/main" id="{10398843-C4C0-4032-8898-0F24C8CD884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6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1B353379-2A4C-42CB-980E-036E9E72A5D1}"/>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4100" name="Subtitle 2">
            <a:extLst>
              <a:ext uri="{FF2B5EF4-FFF2-40B4-BE49-F238E27FC236}">
                <a16:creationId xmlns:a16="http://schemas.microsoft.com/office/drawing/2014/main" id="{DB9C171C-E7B8-4FAE-9891-5AB5E7491C37}"/>
              </a:ext>
            </a:extLst>
          </p:cNvPr>
          <p:cNvSpPr>
            <a:spLocks noGrp="1"/>
          </p:cNvSpPr>
          <p:nvPr>
            <p:ph type="subTitle" idx="4294967295"/>
          </p:nvPr>
        </p:nvSpPr>
        <p:spPr>
          <a:xfrm>
            <a:off x="239713" y="6416675"/>
            <a:ext cx="9466262" cy="252413"/>
          </a:xfrm>
        </p:spPr>
        <p:txBody>
          <a:bodyPr/>
          <a:lstStyle/>
          <a:p>
            <a:pPr algn="ctr">
              <a:buFont typeface="Arial" panose="020B0604020202020204" pitchFamily="34" charset="0"/>
              <a:buNone/>
            </a:pPr>
            <a:r>
              <a:rPr lang="en-GB" altLang="en-US" sz="1800" b="1" baseline="30000">
                <a:solidFill>
                  <a:schemeClr val="bg1"/>
                </a:solidFill>
              </a:rPr>
              <a:t>3</a:t>
            </a:r>
            <a:endParaRPr lang="en-GB" altLang="en-US" sz="1800" b="1">
              <a:solidFill>
                <a:schemeClr val="bg1"/>
              </a:solidFill>
            </a:endParaRPr>
          </a:p>
        </p:txBody>
      </p:sp>
      <p:pic>
        <p:nvPicPr>
          <p:cNvPr id="10" name="Picture 9">
            <a:extLst>
              <a:ext uri="{FF2B5EF4-FFF2-40B4-BE49-F238E27FC236}">
                <a16:creationId xmlns:a16="http://schemas.microsoft.com/office/drawing/2014/main" id="{51BEA318-0395-46D8-B035-1843876CDF5E}"/>
              </a:ext>
            </a:extLst>
          </p:cNvPr>
          <p:cNvPicPr>
            <a:picLocks noChangeAspect="1"/>
          </p:cNvPicPr>
          <p:nvPr/>
        </p:nvPicPr>
        <p:blipFill>
          <a:blip r:embed="rId3" cstate="print"/>
          <a:stretch>
            <a:fillRect/>
          </a:stretch>
        </p:blipFill>
        <p:spPr>
          <a:xfrm>
            <a:off x="8337376" y="188640"/>
            <a:ext cx="1331173" cy="13299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2" name="TextBox 11">
            <a:extLst>
              <a:ext uri="{FF2B5EF4-FFF2-40B4-BE49-F238E27FC236}">
                <a16:creationId xmlns:a16="http://schemas.microsoft.com/office/drawing/2014/main" id="{B1A42007-3A24-4239-9B8B-D9908CD95D4B}"/>
              </a:ext>
            </a:extLst>
          </p:cNvPr>
          <p:cNvSpPr txBox="1"/>
          <p:nvPr/>
        </p:nvSpPr>
        <p:spPr>
          <a:xfrm>
            <a:off x="488950" y="479425"/>
            <a:ext cx="7488238" cy="5054600"/>
          </a:xfrm>
          <a:prstGeom prst="rect">
            <a:avLst/>
          </a:prstGeom>
          <a:noFill/>
        </p:spPr>
        <p:txBody>
          <a:bodyPr>
            <a:spAutoFit/>
          </a:bodyPr>
          <a:lstStyle/>
          <a:p>
            <a:pPr algn="just">
              <a:spcAft>
                <a:spcPts val="0"/>
              </a:spcAft>
              <a:defRPr/>
            </a:pPr>
            <a:r>
              <a:rPr lang="it-IT" sz="2000" b="1" dirty="0">
                <a:solidFill>
                  <a:srgbClr val="EC008C"/>
                </a:solidFill>
                <a:latin typeface="Calibri"/>
                <a:ea typeface="Times New Roman"/>
              </a:rPr>
              <a:t>L’obesità è in crescita e le donne in età climaterica sono a maggior rischio; comprendere al meglio la relazione tra aumento di peso, grasso corporeo e menopausa può aiutarti a intraprendere una serie di passi in senso positivo, al fine di migliorare il tuo stile di vita e la tua qualità della vita. </a:t>
            </a:r>
            <a:endParaRPr lang="it-IT" sz="2000" dirty="0">
              <a:solidFill>
                <a:srgbClr val="EC008C"/>
              </a:solidFill>
              <a:latin typeface="Times New Roman"/>
              <a:ea typeface="Times New Roman"/>
            </a:endParaRPr>
          </a:p>
          <a:p>
            <a:pPr algn="just">
              <a:spcAft>
                <a:spcPts val="0"/>
              </a:spcAft>
              <a:defRPr/>
            </a:pPr>
            <a:r>
              <a:rPr lang="it-IT" sz="1200" b="1" dirty="0">
                <a:solidFill>
                  <a:srgbClr val="FF0000"/>
                </a:solidFill>
                <a:latin typeface="Calibri"/>
                <a:ea typeface="Times New Roman"/>
                <a:cs typeface="Times New Roman"/>
              </a:rPr>
              <a:t> </a:t>
            </a:r>
            <a:endParaRPr lang="it-IT" sz="1200" b="1" dirty="0">
              <a:solidFill>
                <a:srgbClr val="009999"/>
              </a:solidFill>
              <a:latin typeface="Arial"/>
              <a:ea typeface="Times New Roman"/>
              <a:cs typeface="Times New Roman"/>
            </a:endParaRPr>
          </a:p>
          <a:p>
            <a:pPr algn="just">
              <a:spcAft>
                <a:spcPts val="0"/>
              </a:spcAft>
              <a:defRPr/>
            </a:pPr>
            <a:r>
              <a:rPr lang="it-IT" sz="1600" b="1" dirty="0">
                <a:solidFill>
                  <a:srgbClr val="7030A0"/>
                </a:solidFill>
                <a:latin typeface="Calibri"/>
                <a:ea typeface="Times New Roman"/>
                <a:cs typeface="Times New Roman"/>
              </a:rPr>
              <a:t>Cos’è la Menopausa?</a:t>
            </a:r>
            <a:endParaRPr lang="it-IT" sz="1600" b="1" dirty="0">
              <a:solidFill>
                <a:srgbClr val="7030A0"/>
              </a:solidFill>
              <a:latin typeface="Arial"/>
              <a:ea typeface="Times New Roman"/>
              <a:cs typeface="Times New Roman"/>
            </a:endParaRPr>
          </a:p>
          <a:p>
            <a:pPr algn="just">
              <a:spcAft>
                <a:spcPts val="0"/>
              </a:spcAft>
              <a:defRPr/>
            </a:pPr>
            <a:r>
              <a:rPr lang="it-IT" sz="1200" dirty="0">
                <a:solidFill>
                  <a:srgbClr val="002060"/>
                </a:solidFill>
                <a:latin typeface="Calibri"/>
                <a:ea typeface="Calibri"/>
                <a:cs typeface="Times New Roman"/>
              </a:rPr>
              <a:t>La menopausa non è una malattia, ma un momento di transizione naturale nella vita della donna che è caratterizzato da una riduzione della produzione ovarica di ormoni sessuali (estrogeni, progesterone e testosterone):  Tali modificazioni ormonali hanno numerose conseguenze per la salute delle donne.  La menopausa è stata anche definita “il cambiamento della vita” dal momento che segna la fine della vita riproduttiva di una donna e la parola   "menopausa" si riferisce alla data dell’ultima mestruazione. La maggior parte delle donne entra in menopausa naturalmente tra i 45 e i 55 anni di età, e l’età media della menopausa è più o meno intorno ai 51 anni</a:t>
            </a:r>
            <a:r>
              <a:rPr lang="it-IT" sz="1200" baseline="30000" dirty="0">
                <a:solidFill>
                  <a:srgbClr val="002060"/>
                </a:solidFill>
                <a:latin typeface="Calibri"/>
                <a:ea typeface="Calibri"/>
                <a:cs typeface="Times New Roman"/>
              </a:rPr>
              <a:t> [1.]</a:t>
            </a:r>
            <a:r>
              <a:rPr lang="it-IT" sz="1200" dirty="0">
                <a:solidFill>
                  <a:srgbClr val="002060"/>
                </a:solidFill>
                <a:latin typeface="Calibri"/>
                <a:ea typeface="Calibri"/>
                <a:cs typeface="Times New Roman"/>
              </a:rPr>
              <a:t>.</a:t>
            </a:r>
            <a:endParaRPr lang="it-IT" sz="1200" dirty="0">
              <a:solidFill>
                <a:srgbClr val="002060"/>
              </a:solidFill>
              <a:latin typeface="Consolas"/>
              <a:ea typeface="Calibri"/>
              <a:cs typeface="Times New Roman"/>
            </a:endParaRPr>
          </a:p>
          <a:p>
            <a:pPr algn="just">
              <a:spcAft>
                <a:spcPts val="0"/>
              </a:spcAft>
              <a:defRPr/>
            </a:pPr>
            <a:r>
              <a:rPr lang="it-IT" sz="1200" b="1" dirty="0">
                <a:solidFill>
                  <a:srgbClr val="009999"/>
                </a:solidFill>
                <a:latin typeface="Calibri"/>
                <a:ea typeface="Times New Roman"/>
                <a:cs typeface="Times New Roman"/>
              </a:rPr>
              <a:t> </a:t>
            </a:r>
            <a:endParaRPr lang="it-IT" sz="1200" b="1" dirty="0">
              <a:solidFill>
                <a:srgbClr val="009999"/>
              </a:solidFill>
              <a:latin typeface="Arial"/>
              <a:ea typeface="Times New Roman"/>
              <a:cs typeface="Times New Roman"/>
            </a:endParaRPr>
          </a:p>
          <a:p>
            <a:pPr algn="just">
              <a:spcAft>
                <a:spcPts val="0"/>
              </a:spcAft>
              <a:defRPr/>
            </a:pPr>
            <a:r>
              <a:rPr lang="it-IT" sz="1600" b="1" dirty="0">
                <a:solidFill>
                  <a:srgbClr val="7030A0"/>
                </a:solidFill>
                <a:latin typeface="Calibri"/>
                <a:ea typeface="Times New Roman"/>
                <a:cs typeface="Times New Roman"/>
              </a:rPr>
              <a:t>I Sintomi della Menopausa</a:t>
            </a:r>
            <a:endParaRPr lang="it-IT" sz="1600" b="1" dirty="0">
              <a:solidFill>
                <a:srgbClr val="7030A0"/>
              </a:solidFill>
              <a:latin typeface="Arial"/>
              <a:ea typeface="Times New Roman"/>
              <a:cs typeface="Times New Roman"/>
            </a:endParaRPr>
          </a:p>
          <a:p>
            <a:pPr algn="just">
              <a:spcAft>
                <a:spcPts val="0"/>
              </a:spcAft>
              <a:defRPr/>
            </a:pPr>
            <a:r>
              <a:rPr lang="it-IT" sz="1200" dirty="0">
                <a:solidFill>
                  <a:srgbClr val="002060"/>
                </a:solidFill>
                <a:latin typeface="Calibri"/>
                <a:ea typeface="Times New Roman"/>
              </a:rPr>
              <a:t>I sintomi più comuni riferiti dalle donne in menopausa sono le vampate di calore e le sudorazioni notturne.  Altri sintomi includono dolori osteoarticolari e diffusi, secchezza cutanea, secchezza vaginale, calo del desiderio sessuale, frequenza urinaria e difficoltà nel ritmo del sonno. Le modificazioni ormonali possono anche contribuire a cambiamenti del tono dell’umore, ansia, irritabilità, smemoratezza, difficoltà di concentrazione o nel prendere decisioni. I bassi livelli di estrogeni si associano con più bassi livelli di serotonina, il neurotrasmettitore che regola l’umore, le emozioni e il sonno.  Le donne che riferiscono sintomi severi, sia nella fase </a:t>
            </a:r>
            <a:r>
              <a:rPr lang="it-IT" sz="1200" dirty="0" err="1">
                <a:solidFill>
                  <a:srgbClr val="002060"/>
                </a:solidFill>
                <a:latin typeface="Calibri"/>
                <a:ea typeface="Times New Roman"/>
              </a:rPr>
              <a:t>perimenopausale</a:t>
            </a:r>
            <a:r>
              <a:rPr lang="it-IT" sz="1200" dirty="0">
                <a:solidFill>
                  <a:srgbClr val="002060"/>
                </a:solidFill>
                <a:latin typeface="Calibri"/>
                <a:ea typeface="Times New Roman"/>
              </a:rPr>
              <a:t> sia nella </a:t>
            </a:r>
            <a:r>
              <a:rPr lang="it-IT" sz="1200" dirty="0" err="1">
                <a:solidFill>
                  <a:srgbClr val="002060"/>
                </a:solidFill>
                <a:latin typeface="Calibri"/>
                <a:ea typeface="Times New Roman"/>
              </a:rPr>
              <a:t>postmenopausa</a:t>
            </a:r>
            <a:r>
              <a:rPr lang="it-IT" sz="1200" dirty="0">
                <a:solidFill>
                  <a:srgbClr val="002060"/>
                </a:solidFill>
                <a:latin typeface="Calibri"/>
                <a:ea typeface="Times New Roman"/>
              </a:rPr>
              <a:t> possono continuarne a soffrire in modo severo per molti anni </a:t>
            </a:r>
            <a:r>
              <a:rPr lang="it-IT" sz="1200" baseline="30000" dirty="0">
                <a:solidFill>
                  <a:srgbClr val="002060"/>
                </a:solidFill>
                <a:latin typeface="Calibri"/>
                <a:ea typeface="Times New Roman"/>
              </a:rPr>
              <a:t>[2.]</a:t>
            </a:r>
            <a:r>
              <a:rPr lang="it-IT" sz="1200" dirty="0">
                <a:solidFill>
                  <a:srgbClr val="002060"/>
                </a:solidFill>
                <a:latin typeface="Calibri"/>
                <a:ea typeface="Times New Roman"/>
              </a:rPr>
              <a:t>.</a:t>
            </a:r>
            <a:endParaRPr lang="it-IT" sz="1200" dirty="0">
              <a:solidFill>
                <a:srgbClr val="002060"/>
              </a:solidFill>
              <a:latin typeface="Times New Roman"/>
              <a:ea typeface="Times New Roman"/>
            </a:endParaRPr>
          </a:p>
          <a:p>
            <a:pPr algn="just">
              <a:defRPr/>
            </a:pPr>
            <a:r>
              <a:rPr lang="it-IT" sz="1050" b="1" dirty="0">
                <a:solidFill>
                  <a:srgbClr val="7030A0"/>
                </a:solidFill>
                <a:latin typeface="+mj-lt"/>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a:extLst>
              <a:ext uri="{FF2B5EF4-FFF2-40B4-BE49-F238E27FC236}">
                <a16:creationId xmlns:a16="http://schemas.microsoft.com/office/drawing/2014/main" id="{4A58B757-9486-4B94-AA75-40A6F2A6FE5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6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91673F65-097E-44EF-BEEE-E3D7C66F809D}"/>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5124" name="Subtitle 2">
            <a:extLst>
              <a:ext uri="{FF2B5EF4-FFF2-40B4-BE49-F238E27FC236}">
                <a16:creationId xmlns:a16="http://schemas.microsoft.com/office/drawing/2014/main" id="{287B38EF-B732-48CC-8404-6B4F3489DD2A}"/>
              </a:ext>
            </a:extLst>
          </p:cNvPr>
          <p:cNvSpPr>
            <a:spLocks noGrp="1"/>
          </p:cNvSpPr>
          <p:nvPr>
            <p:ph type="subTitle" idx="4294967295"/>
          </p:nvPr>
        </p:nvSpPr>
        <p:spPr>
          <a:xfrm>
            <a:off x="239713" y="6416675"/>
            <a:ext cx="9466262" cy="252413"/>
          </a:xfrm>
        </p:spPr>
        <p:txBody>
          <a:bodyPr/>
          <a:lstStyle/>
          <a:p>
            <a:pPr algn="ctr">
              <a:buFont typeface="Arial" panose="020B0604020202020204" pitchFamily="34" charset="0"/>
              <a:buNone/>
            </a:pPr>
            <a:r>
              <a:rPr lang="en-GB" altLang="en-US" sz="1200" b="1">
                <a:solidFill>
                  <a:schemeClr val="bg1"/>
                </a:solidFill>
              </a:rPr>
              <a:t>3</a:t>
            </a:r>
          </a:p>
        </p:txBody>
      </p:sp>
      <p:pic>
        <p:nvPicPr>
          <p:cNvPr id="10" name="Picture 9">
            <a:extLst>
              <a:ext uri="{FF2B5EF4-FFF2-40B4-BE49-F238E27FC236}">
                <a16:creationId xmlns:a16="http://schemas.microsoft.com/office/drawing/2014/main" id="{32F13A26-0DD3-42D5-B02A-C7A898084606}"/>
              </a:ext>
            </a:extLst>
          </p:cNvPr>
          <p:cNvPicPr>
            <a:picLocks noChangeAspect="1"/>
          </p:cNvPicPr>
          <p:nvPr/>
        </p:nvPicPr>
        <p:blipFill>
          <a:blip r:embed="rId3" cstate="print"/>
          <a:stretch>
            <a:fillRect/>
          </a:stretch>
        </p:blipFill>
        <p:spPr>
          <a:xfrm>
            <a:off x="8337376" y="188640"/>
            <a:ext cx="1331173" cy="13299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126" name="TextBox 4">
            <a:extLst>
              <a:ext uri="{FF2B5EF4-FFF2-40B4-BE49-F238E27FC236}">
                <a16:creationId xmlns:a16="http://schemas.microsoft.com/office/drawing/2014/main" id="{E8435A0E-3D3E-40A1-BB42-25DAD8BE84AA}"/>
              </a:ext>
            </a:extLst>
          </p:cNvPr>
          <p:cNvSpPr txBox="1">
            <a:spLocks noChangeArrowheads="1"/>
          </p:cNvSpPr>
          <p:nvPr/>
        </p:nvSpPr>
        <p:spPr bwMode="auto">
          <a:xfrm>
            <a:off x="344488" y="44450"/>
            <a:ext cx="7777162" cy="6494463"/>
          </a:xfrm>
          <a:prstGeom prst="rect">
            <a:avLst/>
          </a:prstGeom>
          <a:noFill/>
          <a:ln w="9525">
            <a:noFill/>
            <a:miter lim="800000"/>
            <a:headEnd/>
            <a:tailEnd/>
          </a:ln>
        </p:spPr>
        <p:txBody>
          <a:bodyPr>
            <a:spAutoFit/>
          </a:bodyPr>
          <a:lstStyle/>
          <a:p>
            <a:pPr algn="just">
              <a:defRPr/>
            </a:pPr>
            <a:r>
              <a:rPr lang="it-IT" sz="1600" b="1" dirty="0">
                <a:solidFill>
                  <a:srgbClr val="7030A0"/>
                </a:solidFill>
                <a:latin typeface="Calibri" pitchFamily="34" charset="0"/>
                <a:cs typeface="Times New Roman" pitchFamily="18" charset="0"/>
              </a:rPr>
              <a:t>Obesità e Menopausa</a:t>
            </a:r>
            <a:endParaRPr lang="it-IT" sz="1600" b="1" dirty="0">
              <a:solidFill>
                <a:srgbClr val="7030A0"/>
              </a:solidFill>
              <a:latin typeface="Arial" charset="0"/>
              <a:cs typeface="Times New Roman" pitchFamily="18" charset="0"/>
            </a:endParaRPr>
          </a:p>
          <a:p>
            <a:pPr algn="just">
              <a:defRPr/>
            </a:pPr>
            <a:r>
              <a:rPr lang="it-IT" sz="1200" dirty="0">
                <a:solidFill>
                  <a:srgbClr val="002060"/>
                </a:solidFill>
                <a:latin typeface="Calibri" pitchFamily="34" charset="0"/>
                <a:cs typeface="Times New Roman" pitchFamily="18" charset="0"/>
              </a:rPr>
              <a:t>Il rischio femminile di sviluppare obesità aumenta con il progredire dell’età.  In menopausa, però, le donne affrontano un cambiamento corporeo che è caratterizzato da un accumulo di grasso a livello addominale piuttosto che a livello della parte inferiore del corpo, come si verifica frequentemente nell’età giovanile/</a:t>
            </a:r>
            <a:r>
              <a:rPr lang="it-IT" sz="1200" dirty="0" err="1">
                <a:solidFill>
                  <a:srgbClr val="002060"/>
                </a:solidFill>
                <a:latin typeface="Calibri" pitchFamily="34" charset="0"/>
                <a:cs typeface="Times New Roman" pitchFamily="18" charset="0"/>
              </a:rPr>
              <a:t>premenopausale</a:t>
            </a:r>
            <a:r>
              <a:rPr lang="it-IT" sz="1200" dirty="0">
                <a:solidFill>
                  <a:srgbClr val="002060"/>
                </a:solidFill>
                <a:latin typeface="Calibri" pitchFamily="34" charset="0"/>
                <a:cs typeface="Times New Roman" pitchFamily="18" charset="0"/>
              </a:rPr>
              <a:t>.  L’eccesso di grasso addominale (grasso “a mela” è strettamente correlato all’obesità e ad altre condizioni, quali la malattia cardiovascolare </a:t>
            </a:r>
            <a:r>
              <a:rPr lang="it-IT" sz="1200" baseline="30000" dirty="0">
                <a:solidFill>
                  <a:srgbClr val="002060"/>
                </a:solidFill>
                <a:latin typeface="Calibri" pitchFamily="34" charset="0"/>
                <a:cs typeface="Times New Roman" pitchFamily="18" charset="0"/>
              </a:rPr>
              <a:t>[3.]</a:t>
            </a:r>
            <a:r>
              <a:rPr lang="it-IT" sz="1200" dirty="0">
                <a:solidFill>
                  <a:srgbClr val="002060"/>
                </a:solidFill>
                <a:latin typeface="Calibri" pitchFamily="34" charset="0"/>
                <a:cs typeface="Times New Roman" pitchFamily="18" charset="0"/>
              </a:rPr>
              <a:t> .</a:t>
            </a:r>
            <a:endParaRPr lang="it-IT" sz="1200" dirty="0">
              <a:solidFill>
                <a:srgbClr val="002060"/>
              </a:solidFill>
              <a:latin typeface="Times New Roman" pitchFamily="18" charset="0"/>
              <a:cs typeface="Times New Roman" pitchFamily="18" charset="0"/>
            </a:endParaRPr>
          </a:p>
          <a:p>
            <a:pPr algn="just">
              <a:defRPr/>
            </a:pPr>
            <a:r>
              <a:rPr lang="it-IT" sz="800" dirty="0">
                <a:solidFill>
                  <a:srgbClr val="002060"/>
                </a:solidFill>
                <a:latin typeface="Calibri" pitchFamily="34" charset="0"/>
                <a:ea typeface="Times New Roman" pitchFamily="18" charset="0"/>
                <a:cs typeface="Calibri" pitchFamily="34" charset="0"/>
              </a:rPr>
              <a:t> </a:t>
            </a:r>
            <a:endParaRPr lang="it-IT" sz="800" dirty="0">
              <a:solidFill>
                <a:srgbClr val="002060"/>
              </a:solidFill>
              <a:latin typeface="Calibri" pitchFamily="34" charset="0"/>
              <a:ea typeface="Calibri" pitchFamily="34" charset="0"/>
              <a:cs typeface="Times New Roman" pitchFamily="18" charset="0"/>
            </a:endParaRPr>
          </a:p>
          <a:p>
            <a:pPr algn="just">
              <a:defRPr/>
            </a:pPr>
            <a:r>
              <a:rPr lang="it-IT" sz="1200" dirty="0">
                <a:solidFill>
                  <a:srgbClr val="002060"/>
                </a:solidFill>
                <a:latin typeface="Calibri" pitchFamily="34" charset="0"/>
                <a:ea typeface="Calibri" pitchFamily="34" charset="0"/>
                <a:cs typeface="Calibri" pitchFamily="34" charset="0"/>
              </a:rPr>
              <a:t>La Società Internazionale della Menopausa (IMS) ha svolto una revisione accurata della letteratura per riassumere le informazioni sul tema dell’impatto della transizione </a:t>
            </a:r>
            <a:r>
              <a:rPr lang="it-IT" sz="1200" dirty="0" err="1">
                <a:solidFill>
                  <a:srgbClr val="002060"/>
                </a:solidFill>
                <a:latin typeface="Calibri" pitchFamily="34" charset="0"/>
                <a:ea typeface="Calibri" pitchFamily="34" charset="0"/>
                <a:cs typeface="Calibri" pitchFamily="34" charset="0"/>
              </a:rPr>
              <a:t>menopausale</a:t>
            </a:r>
            <a:r>
              <a:rPr lang="it-IT" sz="1200" dirty="0">
                <a:solidFill>
                  <a:srgbClr val="002060"/>
                </a:solidFill>
                <a:latin typeface="Calibri" pitchFamily="34" charset="0"/>
                <a:ea typeface="Calibri" pitchFamily="34" charset="0"/>
                <a:cs typeface="Calibri" pitchFamily="34" charset="0"/>
              </a:rPr>
              <a:t> sul peso corporeo e sulla composizione corporea (pubblicato nella rivista internazionale </a:t>
            </a:r>
            <a:r>
              <a:rPr lang="it-IT" sz="1200" dirty="0" err="1">
                <a:solidFill>
                  <a:srgbClr val="002060"/>
                </a:solidFill>
                <a:latin typeface="Calibri" pitchFamily="34" charset="0"/>
                <a:ea typeface="Calibri" pitchFamily="34" charset="0"/>
                <a:cs typeface="Calibri" pitchFamily="34" charset="0"/>
              </a:rPr>
              <a:t>Climacteric</a:t>
            </a:r>
            <a:r>
              <a:rPr lang="it-IT" sz="1200" dirty="0">
                <a:solidFill>
                  <a:srgbClr val="002060"/>
                </a:solidFill>
                <a:latin typeface="Calibri" pitchFamily="34" charset="0"/>
                <a:ea typeface="Calibri" pitchFamily="34" charset="0"/>
                <a:cs typeface="Calibri" pitchFamily="34" charset="0"/>
              </a:rPr>
              <a:t>)</a:t>
            </a:r>
            <a:r>
              <a:rPr lang="it-IT" sz="1200" baseline="30000" dirty="0">
                <a:solidFill>
                  <a:srgbClr val="002060"/>
                </a:solidFill>
                <a:latin typeface="Calibri" pitchFamily="34" charset="0"/>
                <a:ea typeface="Calibri" pitchFamily="34" charset="0"/>
                <a:cs typeface="Calibri" pitchFamily="34" charset="0"/>
              </a:rPr>
              <a:t> [4.]</a:t>
            </a:r>
            <a:r>
              <a:rPr lang="it-IT" sz="1200" dirty="0">
                <a:solidFill>
                  <a:srgbClr val="002060"/>
                </a:solidFill>
                <a:latin typeface="Calibri" pitchFamily="34" charset="0"/>
                <a:ea typeface="Calibri" pitchFamily="34" charset="0"/>
                <a:cs typeface="Calibri" pitchFamily="34" charset="0"/>
              </a:rPr>
              <a:t>. Sulla base dei dati scientifici analizzati, la IMS ha concluso che le modificazioni ormonali che si verificano nell’età climaterica contribuiscono in modo sostanziale all’aumento </a:t>
            </a:r>
            <a:r>
              <a:rPr lang="it-IT" sz="1200" dirty="0" err="1">
                <a:solidFill>
                  <a:srgbClr val="002060"/>
                </a:solidFill>
                <a:latin typeface="Calibri" pitchFamily="34" charset="0"/>
                <a:ea typeface="Calibri" pitchFamily="34" charset="0"/>
                <a:cs typeface="Calibri" pitchFamily="34" charset="0"/>
              </a:rPr>
              <a:t>dellì</a:t>
            </a:r>
            <a:r>
              <a:rPr lang="it-IT" sz="1200" dirty="0">
                <a:solidFill>
                  <a:srgbClr val="002060"/>
                </a:solidFill>
                <a:latin typeface="Calibri" pitchFamily="34" charset="0"/>
                <a:ea typeface="Calibri" pitchFamily="34" charset="0"/>
                <a:cs typeface="Calibri" pitchFamily="34" charset="0"/>
              </a:rPr>
              <a:t>’obesità centrale addominale che comporta una serie di </a:t>
            </a:r>
            <a:r>
              <a:rPr lang="it-IT" sz="1200" dirty="0" err="1">
                <a:solidFill>
                  <a:srgbClr val="002060"/>
                </a:solidFill>
                <a:latin typeface="Calibri" pitchFamily="34" charset="0"/>
                <a:ea typeface="Calibri" pitchFamily="34" charset="0"/>
                <a:cs typeface="Calibri" pitchFamily="34" charset="0"/>
              </a:rPr>
              <a:t>tatologie</a:t>
            </a:r>
            <a:r>
              <a:rPr lang="it-IT" sz="1200" dirty="0">
                <a:solidFill>
                  <a:srgbClr val="002060"/>
                </a:solidFill>
                <a:latin typeface="Calibri" pitchFamily="34" charset="0"/>
                <a:ea typeface="Calibri" pitchFamily="34" charset="0"/>
                <a:cs typeface="Calibri" pitchFamily="34" charset="0"/>
              </a:rPr>
              <a:t> fisiche ed anche psicologiche.  E’ emersa una notevole evidenza che la terapia estrogenica può prevenire parzialmente questo cambiamento della distribuzione del grasso corporeo e degli effetti metabolici associati che si correlano alla menopausa. Studi futuri, però, sono necessari ad identificare le donne che più di tutte possono beneficiare del beneficio metabolico che deriva dalla terapia ormonale della menopausa al fine di sviluppare raccomandazioni cliniche basate sull’evidenza scientifica.</a:t>
            </a:r>
          </a:p>
          <a:p>
            <a:pPr algn="just">
              <a:defRPr/>
            </a:pPr>
            <a:r>
              <a:rPr lang="it-IT" sz="800" dirty="0">
                <a:solidFill>
                  <a:srgbClr val="002060"/>
                </a:solidFill>
                <a:latin typeface="Calibri" pitchFamily="34" charset="0"/>
                <a:cs typeface="Times New Roman" pitchFamily="18" charset="0"/>
              </a:rPr>
              <a:t> </a:t>
            </a:r>
            <a:endParaRPr lang="it-IT" sz="800" dirty="0">
              <a:solidFill>
                <a:srgbClr val="002060"/>
              </a:solidFill>
              <a:latin typeface="Calibri" pitchFamily="34" charset="0"/>
              <a:ea typeface="Calibri" pitchFamily="34" charset="0"/>
              <a:cs typeface="Calibri" pitchFamily="34" charset="0"/>
            </a:endParaRPr>
          </a:p>
          <a:p>
            <a:pPr algn="just">
              <a:defRPr/>
            </a:pPr>
            <a:r>
              <a:rPr lang="en-GB" sz="1200" dirty="0">
                <a:solidFill>
                  <a:srgbClr val="002060"/>
                </a:solidFill>
                <a:latin typeface="+mj-lt"/>
                <a:ea typeface="Calibri" pitchFamily="34" charset="0"/>
                <a:cs typeface="Calibri" pitchFamily="34" charset="0"/>
              </a:rPr>
              <a:t>I </a:t>
            </a:r>
            <a:r>
              <a:rPr lang="en-GB" sz="1200" dirty="0" err="1">
                <a:solidFill>
                  <a:srgbClr val="002060"/>
                </a:solidFill>
                <a:latin typeface="+mj-lt"/>
                <a:ea typeface="Calibri" pitchFamily="34" charset="0"/>
                <a:cs typeface="Calibri" pitchFamily="34" charset="0"/>
              </a:rPr>
              <a:t>punti</a:t>
            </a:r>
            <a:r>
              <a:rPr lang="en-GB" sz="1200" dirty="0">
                <a:solidFill>
                  <a:srgbClr val="002060"/>
                </a:solidFill>
                <a:latin typeface="+mj-lt"/>
                <a:ea typeface="Calibri" pitchFamily="34" charset="0"/>
                <a:cs typeface="Calibri" pitchFamily="34" charset="0"/>
              </a:rPr>
              <a:t> </a:t>
            </a:r>
            <a:r>
              <a:rPr lang="en-GB" sz="1200" dirty="0" err="1">
                <a:solidFill>
                  <a:srgbClr val="002060"/>
                </a:solidFill>
                <a:latin typeface="+mj-lt"/>
                <a:ea typeface="Calibri" pitchFamily="34" charset="0"/>
                <a:cs typeface="Calibri" pitchFamily="34" charset="0"/>
              </a:rPr>
              <a:t>chiave</a:t>
            </a:r>
            <a:r>
              <a:rPr lang="en-GB" sz="1200" dirty="0">
                <a:solidFill>
                  <a:srgbClr val="002060"/>
                </a:solidFill>
                <a:latin typeface="+mj-lt"/>
                <a:ea typeface="Calibri" pitchFamily="34" charset="0"/>
                <a:cs typeface="Calibri" pitchFamily="34" charset="0"/>
              </a:rPr>
              <a:t> </a:t>
            </a:r>
            <a:r>
              <a:rPr lang="en-GB" sz="1200" dirty="0" err="1">
                <a:solidFill>
                  <a:srgbClr val="002060"/>
                </a:solidFill>
                <a:latin typeface="+mj-lt"/>
                <a:ea typeface="Calibri" pitchFamily="34" charset="0"/>
                <a:cs typeface="Calibri" pitchFamily="34" charset="0"/>
              </a:rPr>
              <a:t>della</a:t>
            </a:r>
            <a:r>
              <a:rPr lang="en-GB" sz="1200" dirty="0">
                <a:solidFill>
                  <a:srgbClr val="002060"/>
                </a:solidFill>
                <a:latin typeface="+mj-lt"/>
                <a:ea typeface="Calibri" pitchFamily="34" charset="0"/>
                <a:cs typeface="Calibri" pitchFamily="34" charset="0"/>
              </a:rPr>
              <a:t> </a:t>
            </a:r>
            <a:r>
              <a:rPr lang="en-GB" sz="1200" dirty="0" err="1">
                <a:solidFill>
                  <a:srgbClr val="002060"/>
                </a:solidFill>
                <a:latin typeface="+mj-lt"/>
                <a:ea typeface="Calibri" pitchFamily="34" charset="0"/>
                <a:cs typeface="Calibri" pitchFamily="34" charset="0"/>
              </a:rPr>
              <a:t>revisione</a:t>
            </a:r>
            <a:r>
              <a:rPr lang="en-GB" sz="1200" dirty="0">
                <a:solidFill>
                  <a:srgbClr val="002060"/>
                </a:solidFill>
                <a:latin typeface="+mj-lt"/>
                <a:ea typeface="Calibri" pitchFamily="34" charset="0"/>
                <a:cs typeface="Calibri" pitchFamily="34" charset="0"/>
              </a:rPr>
              <a:t> </a:t>
            </a:r>
            <a:r>
              <a:rPr lang="en-GB" sz="1200" dirty="0" err="1">
                <a:solidFill>
                  <a:srgbClr val="002060"/>
                </a:solidFill>
                <a:latin typeface="+mj-lt"/>
                <a:ea typeface="Calibri" pitchFamily="34" charset="0"/>
                <a:cs typeface="Calibri" pitchFamily="34" charset="0"/>
              </a:rPr>
              <a:t>accurata</a:t>
            </a:r>
            <a:r>
              <a:rPr lang="en-GB" sz="1200" dirty="0">
                <a:solidFill>
                  <a:srgbClr val="002060"/>
                </a:solidFill>
                <a:latin typeface="+mj-lt"/>
                <a:ea typeface="Calibri" pitchFamily="34" charset="0"/>
                <a:cs typeface="Calibri" pitchFamily="34" charset="0"/>
              </a:rPr>
              <a:t> </a:t>
            </a:r>
            <a:r>
              <a:rPr lang="en-GB" sz="1200" dirty="0" err="1">
                <a:solidFill>
                  <a:srgbClr val="002060"/>
                </a:solidFill>
                <a:latin typeface="+mj-lt"/>
                <a:ea typeface="Calibri" pitchFamily="34" charset="0"/>
                <a:cs typeface="Calibri" pitchFamily="34" charset="0"/>
              </a:rPr>
              <a:t>della</a:t>
            </a:r>
            <a:r>
              <a:rPr lang="en-GB" sz="1200" dirty="0">
                <a:solidFill>
                  <a:srgbClr val="002060"/>
                </a:solidFill>
                <a:latin typeface="+mj-lt"/>
                <a:ea typeface="Calibri" pitchFamily="34" charset="0"/>
                <a:cs typeface="Calibri" pitchFamily="34" charset="0"/>
              </a:rPr>
              <a:t> </a:t>
            </a:r>
            <a:r>
              <a:rPr lang="en-GB" sz="1200" dirty="0" err="1">
                <a:solidFill>
                  <a:srgbClr val="002060"/>
                </a:solidFill>
                <a:latin typeface="+mj-lt"/>
                <a:ea typeface="Calibri" pitchFamily="34" charset="0"/>
                <a:cs typeface="Calibri" pitchFamily="34" charset="0"/>
              </a:rPr>
              <a:t>letteratura</a:t>
            </a:r>
            <a:r>
              <a:rPr lang="en-GB" sz="1200" dirty="0">
                <a:solidFill>
                  <a:srgbClr val="002060"/>
                </a:solidFill>
                <a:latin typeface="+mj-lt"/>
                <a:ea typeface="Calibri" pitchFamily="34" charset="0"/>
                <a:cs typeface="Calibri" pitchFamily="34" charset="0"/>
              </a:rPr>
              <a:t> </a:t>
            </a:r>
            <a:r>
              <a:rPr lang="it-IT" sz="1200" baseline="30000" dirty="0">
                <a:solidFill>
                  <a:srgbClr val="002060"/>
                </a:solidFill>
                <a:latin typeface="Calibri" pitchFamily="34" charset="0"/>
                <a:ea typeface="Calibri" pitchFamily="34" charset="0"/>
                <a:cs typeface="Calibri" pitchFamily="34" charset="0"/>
              </a:rPr>
              <a:t>[4.]</a:t>
            </a:r>
            <a:r>
              <a:rPr lang="en-GB" sz="1200" dirty="0">
                <a:solidFill>
                  <a:srgbClr val="002060"/>
                </a:solidFill>
                <a:latin typeface="+mj-lt"/>
                <a:ea typeface="Calibri" pitchFamily="34" charset="0"/>
                <a:cs typeface="Calibri" pitchFamily="34" charset="0"/>
              </a:rPr>
              <a:t>:</a:t>
            </a:r>
          </a:p>
          <a:p>
            <a:pPr>
              <a:defRPr/>
            </a:pPr>
            <a:endParaRPr lang="it-IT" sz="800" dirty="0">
              <a:solidFill>
                <a:srgbClr val="002060"/>
              </a:solidFill>
              <a:latin typeface="+mj-lt"/>
            </a:endParaRPr>
          </a:p>
          <a:p>
            <a:pPr>
              <a:buFont typeface="Arial" pitchFamily="34" charset="0"/>
              <a:buChar char="•"/>
              <a:defRPr/>
            </a:pPr>
            <a:r>
              <a:rPr lang="it-IT" sz="1200" dirty="0">
                <a:solidFill>
                  <a:srgbClr val="002060"/>
                </a:solidFill>
                <a:latin typeface="+mj-lt"/>
              </a:rPr>
              <a:t> L’aumento di peso è un problema di salute importante per le donne in età climaterica. </a:t>
            </a:r>
          </a:p>
          <a:p>
            <a:pPr>
              <a:buFont typeface="Arial" pitchFamily="34" charset="0"/>
              <a:buChar char="•"/>
              <a:defRPr/>
            </a:pPr>
            <a:r>
              <a:rPr lang="it-IT" sz="1200" dirty="0">
                <a:solidFill>
                  <a:srgbClr val="002060"/>
                </a:solidFill>
                <a:latin typeface="+mj-lt"/>
              </a:rPr>
              <a:t> L’aumento di peso di per </a:t>
            </a:r>
            <a:r>
              <a:rPr lang="it-IT" sz="1200" dirty="0" err="1">
                <a:solidFill>
                  <a:srgbClr val="002060"/>
                </a:solidFill>
                <a:latin typeface="+mj-lt"/>
              </a:rPr>
              <a:t>sè</a:t>
            </a:r>
            <a:r>
              <a:rPr lang="it-IT" sz="1200" dirty="0">
                <a:solidFill>
                  <a:srgbClr val="002060"/>
                </a:solidFill>
                <a:latin typeface="+mj-lt"/>
              </a:rPr>
              <a:t> non sembra essere influenzato dai cambiamenti ormonali della menopausa, ma si associa all’aumento dell’età e ad altri fattori. </a:t>
            </a:r>
          </a:p>
          <a:p>
            <a:pPr>
              <a:buFont typeface="Arial" pitchFamily="34" charset="0"/>
              <a:buChar char="•"/>
              <a:defRPr/>
            </a:pPr>
            <a:r>
              <a:rPr lang="it-IT" sz="1200" dirty="0">
                <a:solidFill>
                  <a:srgbClr val="002060"/>
                </a:solidFill>
                <a:latin typeface="+mj-lt"/>
              </a:rPr>
              <a:t> La carenza degli estrogeni in menopausa favorisce l’accumulo di grasso addominale di tipo centrale. </a:t>
            </a:r>
          </a:p>
          <a:p>
            <a:pPr>
              <a:buFont typeface="Arial" pitchFamily="34" charset="0"/>
              <a:buChar char="•"/>
              <a:defRPr/>
            </a:pPr>
            <a:r>
              <a:rPr lang="it-IT" sz="1200" dirty="0">
                <a:solidFill>
                  <a:srgbClr val="002060"/>
                </a:solidFill>
                <a:latin typeface="+mj-lt"/>
              </a:rPr>
              <a:t> Altri fattori che possono contribuire all’obesità nelle donne comprendono basso livello di attività fisica, parità, bassa scolarità, storia familiare di obesità, uso di molecole psicotrope e la chemioterapia. </a:t>
            </a:r>
          </a:p>
          <a:p>
            <a:pPr>
              <a:buFont typeface="Arial" pitchFamily="34" charset="0"/>
              <a:buChar char="•"/>
              <a:defRPr/>
            </a:pPr>
            <a:r>
              <a:rPr lang="it-IT" sz="1200" dirty="0">
                <a:solidFill>
                  <a:srgbClr val="002060"/>
                </a:solidFill>
                <a:latin typeface="+mj-lt"/>
              </a:rPr>
              <a:t> L’obesità è il principale fattore di rischio per diabete mellito e patologie cardiovascolari, malattia coronarica, infarto, </a:t>
            </a:r>
            <a:r>
              <a:rPr lang="it-IT" sz="1200" dirty="0" err="1">
                <a:solidFill>
                  <a:srgbClr val="002060"/>
                </a:solidFill>
                <a:latin typeface="+mj-lt"/>
              </a:rPr>
              <a:t>stroke</a:t>
            </a:r>
            <a:r>
              <a:rPr lang="it-IT" sz="1200" dirty="0">
                <a:solidFill>
                  <a:srgbClr val="002060"/>
                </a:solidFill>
                <a:latin typeface="+mj-lt"/>
              </a:rPr>
              <a:t> e ipertensione arteriosa, oltre che tumore alla mammella, all’utero, al colon.</a:t>
            </a:r>
          </a:p>
          <a:p>
            <a:pPr>
              <a:buFont typeface="Arial" pitchFamily="34" charset="0"/>
              <a:buChar char="•"/>
              <a:defRPr/>
            </a:pPr>
            <a:r>
              <a:rPr lang="it-IT" sz="1200" dirty="0">
                <a:solidFill>
                  <a:srgbClr val="002060"/>
                </a:solidFill>
                <a:latin typeface="+mj-lt"/>
              </a:rPr>
              <a:t> L’eccesso di peso/obesità è un fattore di rischio importante per il </a:t>
            </a:r>
            <a:r>
              <a:rPr lang="it-IT" sz="1200" dirty="0" err="1">
                <a:solidFill>
                  <a:srgbClr val="002060"/>
                </a:solidFill>
                <a:latin typeface="+mj-lt"/>
              </a:rPr>
              <a:t>distress</a:t>
            </a:r>
            <a:r>
              <a:rPr lang="it-IT" sz="1200" dirty="0">
                <a:solidFill>
                  <a:srgbClr val="002060"/>
                </a:solidFill>
                <a:latin typeface="+mj-lt"/>
              </a:rPr>
              <a:t> psicologico, la bassa autostima, la depressione e le disfunzioni sessuali.</a:t>
            </a:r>
          </a:p>
          <a:p>
            <a:pPr>
              <a:buFont typeface="Arial" pitchFamily="34" charset="0"/>
              <a:buChar char="•"/>
              <a:defRPr/>
            </a:pPr>
            <a:r>
              <a:rPr lang="it-IT" sz="1200" dirty="0">
                <a:solidFill>
                  <a:srgbClr val="002060"/>
                </a:solidFill>
                <a:latin typeface="+mj-lt"/>
              </a:rPr>
              <a:t> Le donne obese/che hanno eccesso di peso tendo a riferire sintomi della menopausa più severi.</a:t>
            </a:r>
          </a:p>
          <a:p>
            <a:pPr>
              <a:buFont typeface="Arial" pitchFamily="34" charset="0"/>
              <a:buChar char="•"/>
              <a:defRPr/>
            </a:pPr>
            <a:r>
              <a:rPr lang="it-IT" sz="1200" dirty="0">
                <a:solidFill>
                  <a:srgbClr val="002060"/>
                </a:solidFill>
                <a:latin typeface="+mj-lt"/>
              </a:rPr>
              <a:t> La sola terapia estrogenica o la terapia estro-progestinica non influenzano negativamente il peso corporeo e migliorano il problema dell’accumulo di grasso a livello addominale </a:t>
            </a:r>
          </a:p>
          <a:p>
            <a:pPr>
              <a:buFont typeface="Arial" pitchFamily="34" charset="0"/>
              <a:buChar char="•"/>
              <a:defRPr/>
            </a:pPr>
            <a:r>
              <a:rPr lang="it-IT" sz="1200" dirty="0">
                <a:solidFill>
                  <a:srgbClr val="002060"/>
                </a:solidFill>
                <a:latin typeface="+mj-lt"/>
              </a:rPr>
              <a:t>La strategia migliore  per perdere l’eccesso di peso comprende un aumento dell’esercizio fisico ed il controllo dell’introito calorico, oltre che la possibilità dell’approccio chirurgico, farmacologico e non farmacologico.</a:t>
            </a:r>
          </a:p>
          <a:p>
            <a:pPr>
              <a:buFont typeface="Arial" pitchFamily="34" charset="0"/>
              <a:buChar char="•"/>
              <a:defRPr/>
            </a:pPr>
            <a:r>
              <a:rPr lang="it-IT" sz="1200" dirty="0">
                <a:solidFill>
                  <a:srgbClr val="002060"/>
                </a:solidFill>
                <a:latin typeface="+mj-lt"/>
              </a:rPr>
              <a:t> Il mantenimento efficace del calo ponderale si ottiene con un cambiamento dello stile di vita. </a:t>
            </a:r>
          </a:p>
          <a:p>
            <a:pPr algn="just">
              <a:buFont typeface="Symbol" pitchFamily="18" charset="2"/>
              <a:buChar char=""/>
              <a:defRPr/>
            </a:pPr>
            <a:endParaRPr lang="en-GB" sz="1200" dirty="0">
              <a:solidFill>
                <a:srgbClr val="002060"/>
              </a:solidFill>
              <a:latin typeface="+mj-lt"/>
              <a:ea typeface="Calibri" pitchFamily="34" charset="0"/>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a:extLst>
              <a:ext uri="{FF2B5EF4-FFF2-40B4-BE49-F238E27FC236}">
                <a16:creationId xmlns:a16="http://schemas.microsoft.com/office/drawing/2014/main" id="{7BCE0F89-0619-460F-BC32-B80042EF3A4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6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9EAB592A-8CF5-4853-9A66-C29656C8E078}"/>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6148" name="Subtitle 2">
            <a:extLst>
              <a:ext uri="{FF2B5EF4-FFF2-40B4-BE49-F238E27FC236}">
                <a16:creationId xmlns:a16="http://schemas.microsoft.com/office/drawing/2014/main" id="{6BC98DF9-0681-474E-A385-6B96B964F693}"/>
              </a:ext>
            </a:extLst>
          </p:cNvPr>
          <p:cNvSpPr>
            <a:spLocks noGrp="1"/>
          </p:cNvSpPr>
          <p:nvPr>
            <p:ph type="subTitle" idx="4294967295"/>
          </p:nvPr>
        </p:nvSpPr>
        <p:spPr>
          <a:xfrm>
            <a:off x="239713" y="6416675"/>
            <a:ext cx="9466262" cy="252413"/>
          </a:xfrm>
        </p:spPr>
        <p:txBody>
          <a:bodyPr/>
          <a:lstStyle/>
          <a:p>
            <a:pPr algn="ctr">
              <a:buFont typeface="Arial" panose="020B0604020202020204" pitchFamily="34" charset="0"/>
              <a:buNone/>
            </a:pPr>
            <a:r>
              <a:rPr lang="en-GB" altLang="en-US" sz="1800" b="1" baseline="30000">
                <a:solidFill>
                  <a:schemeClr val="bg1"/>
                </a:solidFill>
              </a:rPr>
              <a:t>4</a:t>
            </a:r>
            <a:endParaRPr lang="en-GB" altLang="en-US" sz="1800" b="1">
              <a:solidFill>
                <a:schemeClr val="bg1"/>
              </a:solidFill>
            </a:endParaRPr>
          </a:p>
        </p:txBody>
      </p:sp>
      <p:pic>
        <p:nvPicPr>
          <p:cNvPr id="10" name="Picture 9">
            <a:extLst>
              <a:ext uri="{FF2B5EF4-FFF2-40B4-BE49-F238E27FC236}">
                <a16:creationId xmlns:a16="http://schemas.microsoft.com/office/drawing/2014/main" id="{BD963224-AC36-4542-9921-4F1A89F36383}"/>
              </a:ext>
            </a:extLst>
          </p:cNvPr>
          <p:cNvPicPr>
            <a:picLocks noChangeAspect="1"/>
          </p:cNvPicPr>
          <p:nvPr/>
        </p:nvPicPr>
        <p:blipFill>
          <a:blip r:embed="rId3" cstate="print"/>
          <a:stretch>
            <a:fillRect/>
          </a:stretch>
        </p:blipFill>
        <p:spPr>
          <a:xfrm>
            <a:off x="8337376" y="260648"/>
            <a:ext cx="1331173" cy="13299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7" name="Table 6">
            <a:extLst>
              <a:ext uri="{FF2B5EF4-FFF2-40B4-BE49-F238E27FC236}">
                <a16:creationId xmlns:a16="http://schemas.microsoft.com/office/drawing/2014/main" id="{03F9BAC0-D380-4489-A2B7-D5555589587D}"/>
              </a:ext>
            </a:extLst>
          </p:cNvPr>
          <p:cNvGraphicFramePr>
            <a:graphicFrameLocks noGrp="1"/>
          </p:cNvGraphicFramePr>
          <p:nvPr/>
        </p:nvGraphicFramePr>
        <p:xfrm>
          <a:off x="309563" y="1335088"/>
          <a:ext cx="7789862" cy="3894137"/>
        </p:xfrm>
        <a:graphic>
          <a:graphicData uri="http://schemas.openxmlformats.org/drawingml/2006/table">
            <a:tbl>
              <a:tblPr firstRow="1" firstCol="1" bandRow="1"/>
              <a:tblGrid>
                <a:gridCol w="2424205">
                  <a:extLst>
                    <a:ext uri="{9D8B030D-6E8A-4147-A177-3AD203B41FA5}">
                      <a16:colId xmlns:a16="http://schemas.microsoft.com/office/drawing/2014/main" val="20000"/>
                    </a:ext>
                  </a:extLst>
                </a:gridCol>
                <a:gridCol w="1783878">
                  <a:extLst>
                    <a:ext uri="{9D8B030D-6E8A-4147-A177-3AD203B41FA5}">
                      <a16:colId xmlns:a16="http://schemas.microsoft.com/office/drawing/2014/main" val="20001"/>
                    </a:ext>
                  </a:extLst>
                </a:gridCol>
                <a:gridCol w="1783878">
                  <a:extLst>
                    <a:ext uri="{9D8B030D-6E8A-4147-A177-3AD203B41FA5}">
                      <a16:colId xmlns:a16="http://schemas.microsoft.com/office/drawing/2014/main" val="20002"/>
                    </a:ext>
                  </a:extLst>
                </a:gridCol>
                <a:gridCol w="1797900">
                  <a:extLst>
                    <a:ext uri="{9D8B030D-6E8A-4147-A177-3AD203B41FA5}">
                      <a16:colId xmlns:a16="http://schemas.microsoft.com/office/drawing/2014/main" val="20003"/>
                    </a:ext>
                  </a:extLst>
                </a:gridCol>
              </a:tblGrid>
              <a:tr h="278153">
                <a:tc>
                  <a:txBody>
                    <a:bodyPr/>
                    <a:lstStyle/>
                    <a:p>
                      <a:pPr algn="just">
                        <a:spcAft>
                          <a:spcPts val="0"/>
                        </a:spcAft>
                      </a:pPr>
                      <a:r>
                        <a:rPr lang="en-GB" sz="1200" b="1" dirty="0" err="1">
                          <a:solidFill>
                            <a:srgbClr val="EC008C"/>
                          </a:solidFill>
                          <a:effectLst/>
                          <a:latin typeface="Calibri"/>
                          <a:ea typeface="Times New Roman"/>
                          <a:cs typeface="Calibri"/>
                        </a:rPr>
                        <a:t>Attività</a:t>
                      </a:r>
                      <a:r>
                        <a:rPr lang="en-GB" sz="1200" b="1" baseline="0" dirty="0">
                          <a:solidFill>
                            <a:srgbClr val="EC008C"/>
                          </a:solidFill>
                          <a:effectLst/>
                          <a:latin typeface="Calibri"/>
                          <a:ea typeface="Times New Roman"/>
                          <a:cs typeface="Calibri"/>
                        </a:rPr>
                        <a:t> </a:t>
                      </a:r>
                      <a:r>
                        <a:rPr lang="en-GB" sz="1200" b="1" dirty="0">
                          <a:solidFill>
                            <a:srgbClr val="EC008C"/>
                          </a:solidFill>
                          <a:effectLst/>
                          <a:latin typeface="Calibri"/>
                          <a:ea typeface="Times New Roman"/>
                          <a:cs typeface="Calibri"/>
                        </a:rPr>
                        <a:t>(</a:t>
                      </a:r>
                      <a:r>
                        <a:rPr lang="en-GB" sz="1200" b="1" dirty="0" err="1">
                          <a:solidFill>
                            <a:srgbClr val="EC008C"/>
                          </a:solidFill>
                          <a:effectLst/>
                          <a:latin typeface="Calibri"/>
                          <a:ea typeface="Times New Roman"/>
                          <a:cs typeface="Calibri"/>
                        </a:rPr>
                        <a:t>durata</a:t>
                      </a:r>
                      <a:r>
                        <a:rPr lang="en-GB" sz="1200" b="1" dirty="0">
                          <a:solidFill>
                            <a:srgbClr val="EC008C"/>
                          </a:solidFill>
                          <a:effectLst/>
                          <a:latin typeface="Calibri"/>
                          <a:ea typeface="Times New Roman"/>
                          <a:cs typeface="Calibri"/>
                        </a:rPr>
                        <a:t> 1</a:t>
                      </a:r>
                      <a:r>
                        <a:rPr lang="en-GB" sz="1200" b="1" baseline="0" dirty="0">
                          <a:solidFill>
                            <a:srgbClr val="EC008C"/>
                          </a:solidFill>
                          <a:effectLst/>
                          <a:latin typeface="Calibri"/>
                          <a:ea typeface="Times New Roman"/>
                          <a:cs typeface="Calibri"/>
                        </a:rPr>
                        <a:t> </a:t>
                      </a:r>
                      <a:r>
                        <a:rPr lang="en-GB" sz="1200" b="1" baseline="0" dirty="0" err="1">
                          <a:solidFill>
                            <a:srgbClr val="EC008C"/>
                          </a:solidFill>
                          <a:effectLst/>
                          <a:latin typeface="Calibri"/>
                          <a:ea typeface="Times New Roman"/>
                          <a:cs typeface="Calibri"/>
                        </a:rPr>
                        <a:t>ora</a:t>
                      </a:r>
                      <a:r>
                        <a:rPr lang="en-GB" sz="1200" b="1" baseline="0" dirty="0">
                          <a:solidFill>
                            <a:srgbClr val="EC008C"/>
                          </a:solidFill>
                          <a:effectLst/>
                          <a:latin typeface="Calibri"/>
                          <a:ea typeface="Times New Roman"/>
                          <a:cs typeface="Calibri"/>
                        </a:rPr>
                        <a:t>)</a:t>
                      </a:r>
                      <a:endParaRPr lang="en-GB" sz="1200" dirty="0">
                        <a:solidFill>
                          <a:srgbClr val="EC008C"/>
                        </a:solidFill>
                        <a:effectLst/>
                        <a:latin typeface="Calibri"/>
                        <a:ea typeface="Calibri"/>
                        <a:cs typeface="Times New Roman"/>
                      </a:endParaRPr>
                    </a:p>
                  </a:txBody>
                  <a:tcPr marL="95245" marR="95245" marT="47629" marB="47629" anchor="ctr">
                    <a:lnL>
                      <a:noFill/>
                    </a:lnL>
                    <a:lnR>
                      <a:noFill/>
                    </a:lnR>
                    <a:lnT>
                      <a:noFill/>
                    </a:lnT>
                    <a:lnB w="12700" cap="flat" cmpd="sng" algn="ctr">
                      <a:solidFill>
                        <a:srgbClr val="FFFFFF"/>
                      </a:solidFill>
                      <a:prstDash val="solid"/>
                      <a:round/>
                      <a:headEnd type="none" w="med" len="med"/>
                      <a:tailEnd type="none" w="med" len="med"/>
                    </a:lnB>
                    <a:solidFill>
                      <a:srgbClr val="E3E3E0"/>
                    </a:solidFill>
                  </a:tcPr>
                </a:tc>
                <a:tc gridSpan="3">
                  <a:txBody>
                    <a:bodyPr/>
                    <a:lstStyle/>
                    <a:p>
                      <a:pPr algn="ctr">
                        <a:spcAft>
                          <a:spcPts val="0"/>
                        </a:spcAft>
                      </a:pPr>
                      <a:r>
                        <a:rPr lang="en-GB" sz="1200" b="1" dirty="0">
                          <a:solidFill>
                            <a:srgbClr val="EC008C"/>
                          </a:solidFill>
                          <a:effectLst/>
                          <a:latin typeface="Calibri"/>
                          <a:ea typeface="Times New Roman"/>
                          <a:cs typeface="Calibri"/>
                        </a:rPr>
                        <a:t>Peso </a:t>
                      </a:r>
                      <a:r>
                        <a:rPr lang="en-GB" sz="1200" b="1" dirty="0" err="1">
                          <a:solidFill>
                            <a:srgbClr val="EC008C"/>
                          </a:solidFill>
                          <a:effectLst/>
                          <a:latin typeface="Calibri"/>
                          <a:ea typeface="Times New Roman"/>
                          <a:cs typeface="Calibri"/>
                        </a:rPr>
                        <a:t>della</a:t>
                      </a:r>
                      <a:r>
                        <a:rPr lang="en-GB" sz="1200" b="1" dirty="0">
                          <a:solidFill>
                            <a:srgbClr val="EC008C"/>
                          </a:solidFill>
                          <a:effectLst/>
                          <a:latin typeface="Calibri"/>
                          <a:ea typeface="Times New Roman"/>
                          <a:cs typeface="Calibri"/>
                        </a:rPr>
                        <a:t> persona e calorie </a:t>
                      </a:r>
                      <a:r>
                        <a:rPr lang="en-GB" sz="1200" b="1" dirty="0" err="1">
                          <a:solidFill>
                            <a:srgbClr val="EC008C"/>
                          </a:solidFill>
                          <a:effectLst/>
                          <a:latin typeface="Calibri"/>
                          <a:ea typeface="Times New Roman"/>
                          <a:cs typeface="Calibri"/>
                        </a:rPr>
                        <a:t>consumate</a:t>
                      </a:r>
                      <a:endParaRPr lang="en-GB" sz="1200" dirty="0">
                        <a:solidFill>
                          <a:srgbClr val="EC008C"/>
                        </a:solidFill>
                        <a:effectLst/>
                        <a:latin typeface="Calibri"/>
                        <a:ea typeface="Calibri"/>
                        <a:cs typeface="Times New Roman"/>
                      </a:endParaRPr>
                    </a:p>
                  </a:txBody>
                  <a:tcPr marL="95245" marR="95245" marT="47629" marB="47629" anchor="ctr">
                    <a:lnL>
                      <a:noFill/>
                    </a:lnL>
                    <a:lnR>
                      <a:noFill/>
                    </a:lnR>
                    <a:lnT>
                      <a:noFill/>
                    </a:lnT>
                    <a:lnB w="12700" cap="flat" cmpd="sng" algn="ctr">
                      <a:solidFill>
                        <a:srgbClr val="FFFFFF"/>
                      </a:solidFill>
                      <a:prstDash val="solid"/>
                      <a:round/>
                      <a:headEnd type="none" w="med" len="med"/>
                      <a:tailEnd type="none" w="med" len="med"/>
                    </a:lnB>
                    <a:solidFill>
                      <a:srgbClr val="E3E3E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78153">
                <a:tc>
                  <a:txBody>
                    <a:bodyPr/>
                    <a:lstStyle/>
                    <a:p>
                      <a:endParaRPr lang="en-GB" sz="1200" dirty="0">
                        <a:solidFill>
                          <a:srgbClr val="EC008C"/>
                        </a:solidFill>
                        <a:effectLst/>
                        <a:latin typeface="Calibri"/>
                        <a:cs typeface="Times New Roman"/>
                      </a:endParaRPr>
                    </a:p>
                  </a:txBody>
                  <a:tcPr marL="95245" marR="95245" marT="47629" marB="47629"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0"/>
                    </a:solidFill>
                  </a:tcPr>
                </a:tc>
                <a:tc>
                  <a:txBody>
                    <a:bodyPr/>
                    <a:lstStyle/>
                    <a:p>
                      <a:pPr algn="ctr">
                        <a:spcAft>
                          <a:spcPts val="0"/>
                        </a:spcAft>
                      </a:pPr>
                      <a:r>
                        <a:rPr lang="en-GB" sz="1200" b="1" dirty="0">
                          <a:solidFill>
                            <a:srgbClr val="EC008C"/>
                          </a:solidFill>
                          <a:effectLst/>
                          <a:latin typeface="Calibri"/>
                          <a:ea typeface="Times New Roman"/>
                          <a:cs typeface="Calibri"/>
                        </a:rPr>
                        <a:t>72 kg</a:t>
                      </a:r>
                      <a:endParaRPr lang="en-GB" sz="1200" dirty="0">
                        <a:solidFill>
                          <a:srgbClr val="EC008C"/>
                        </a:solidFill>
                        <a:effectLst/>
                        <a:latin typeface="Calibri"/>
                        <a:ea typeface="Calibri"/>
                        <a:cs typeface="Times New Roman"/>
                      </a:endParaRPr>
                    </a:p>
                  </a:txBody>
                  <a:tcPr marL="95245" marR="95245" marT="47629" marB="47629"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0"/>
                    </a:solidFill>
                  </a:tcPr>
                </a:tc>
                <a:tc>
                  <a:txBody>
                    <a:bodyPr/>
                    <a:lstStyle/>
                    <a:p>
                      <a:pPr algn="ctr">
                        <a:spcAft>
                          <a:spcPts val="0"/>
                        </a:spcAft>
                      </a:pPr>
                      <a:r>
                        <a:rPr lang="en-GB" sz="1200" b="1" dirty="0">
                          <a:solidFill>
                            <a:srgbClr val="EC008C"/>
                          </a:solidFill>
                          <a:effectLst/>
                          <a:latin typeface="Calibri"/>
                          <a:ea typeface="Times New Roman"/>
                          <a:cs typeface="Calibri"/>
                        </a:rPr>
                        <a:t>90 kg</a:t>
                      </a:r>
                      <a:endParaRPr lang="en-GB" sz="1200" dirty="0">
                        <a:solidFill>
                          <a:srgbClr val="EC008C"/>
                        </a:solidFill>
                        <a:effectLst/>
                        <a:latin typeface="Calibri"/>
                        <a:ea typeface="Calibri"/>
                        <a:cs typeface="Times New Roman"/>
                      </a:endParaRPr>
                    </a:p>
                  </a:txBody>
                  <a:tcPr marL="95245" marR="95245" marT="47629" marB="47629"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0"/>
                    </a:solidFill>
                  </a:tcPr>
                </a:tc>
                <a:tc>
                  <a:txBody>
                    <a:bodyPr/>
                    <a:lstStyle/>
                    <a:p>
                      <a:pPr algn="ctr">
                        <a:spcAft>
                          <a:spcPts val="0"/>
                        </a:spcAft>
                      </a:pPr>
                      <a:r>
                        <a:rPr lang="en-GB" sz="1200" b="1" dirty="0">
                          <a:solidFill>
                            <a:srgbClr val="EC008C"/>
                          </a:solidFill>
                          <a:effectLst/>
                          <a:latin typeface="Calibri"/>
                          <a:ea typeface="Times New Roman"/>
                          <a:cs typeface="Calibri"/>
                        </a:rPr>
                        <a:t>108 kg</a:t>
                      </a:r>
                      <a:endParaRPr lang="en-GB" sz="1200" dirty="0">
                        <a:solidFill>
                          <a:srgbClr val="EC008C"/>
                        </a:solidFill>
                        <a:effectLst/>
                        <a:latin typeface="Calibri"/>
                        <a:ea typeface="Calibri"/>
                        <a:cs typeface="Times New Roman"/>
                      </a:endParaRPr>
                    </a:p>
                  </a:txBody>
                  <a:tcPr marL="95245" marR="95245" marT="47629" marB="47629"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0"/>
                    </a:solidFill>
                  </a:tcPr>
                </a:tc>
                <a:extLst>
                  <a:ext uri="{0D108BD9-81ED-4DB2-BD59-A6C34878D82A}">
                    <a16:rowId xmlns:a16="http://schemas.microsoft.com/office/drawing/2014/main" val="10001"/>
                  </a:ext>
                </a:extLst>
              </a:tr>
              <a:tr h="278153">
                <a:tc>
                  <a:txBody>
                    <a:bodyPr/>
                    <a:lstStyle/>
                    <a:p>
                      <a:pPr algn="just">
                        <a:spcAft>
                          <a:spcPts val="0"/>
                        </a:spcAft>
                      </a:pPr>
                      <a:r>
                        <a:rPr lang="en-GB" sz="1200" dirty="0" err="1">
                          <a:solidFill>
                            <a:srgbClr val="002060"/>
                          </a:solidFill>
                          <a:effectLst/>
                          <a:latin typeface="Calibri"/>
                          <a:ea typeface="Times New Roman"/>
                          <a:cs typeface="Calibri"/>
                        </a:rPr>
                        <a:t>Aerobica</a:t>
                      </a:r>
                      <a:r>
                        <a:rPr lang="en-GB" sz="1200" dirty="0">
                          <a:solidFill>
                            <a:srgbClr val="002060"/>
                          </a:solidFill>
                          <a:effectLst/>
                          <a:latin typeface="Calibri"/>
                          <a:ea typeface="Times New Roman"/>
                          <a:cs typeface="Calibri"/>
                        </a:rPr>
                        <a:t>, ad alto </a:t>
                      </a:r>
                      <a:r>
                        <a:rPr lang="en-GB" sz="1200" dirty="0" err="1">
                          <a:solidFill>
                            <a:srgbClr val="002060"/>
                          </a:solidFill>
                          <a:effectLst/>
                          <a:latin typeface="Calibri"/>
                          <a:ea typeface="Times New Roman"/>
                          <a:cs typeface="Calibri"/>
                        </a:rPr>
                        <a:t>ritmo</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FFFFFF"/>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533</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FFFFFF"/>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664</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FFFFFF"/>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796</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FFFFFF"/>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2"/>
                  </a:ext>
                </a:extLst>
              </a:tr>
              <a:tr h="278153">
                <a:tc>
                  <a:txBody>
                    <a:bodyPr/>
                    <a:lstStyle/>
                    <a:p>
                      <a:pPr algn="just">
                        <a:spcAft>
                          <a:spcPts val="0"/>
                        </a:spcAft>
                      </a:pPr>
                      <a:r>
                        <a:rPr lang="en-GB" sz="1200" dirty="0" err="1">
                          <a:solidFill>
                            <a:srgbClr val="002060"/>
                          </a:solidFill>
                          <a:effectLst/>
                          <a:latin typeface="Calibri"/>
                          <a:ea typeface="Times New Roman"/>
                          <a:cs typeface="Calibri"/>
                        </a:rPr>
                        <a:t>Aerobica</a:t>
                      </a:r>
                      <a:r>
                        <a:rPr lang="en-GB" sz="1200" dirty="0">
                          <a:solidFill>
                            <a:srgbClr val="002060"/>
                          </a:solidFill>
                          <a:effectLst/>
                          <a:latin typeface="Calibri"/>
                          <a:ea typeface="Times New Roman"/>
                          <a:cs typeface="Calibri"/>
                        </a:rPr>
                        <a:t>, a basso </a:t>
                      </a:r>
                      <a:r>
                        <a:rPr lang="en-GB" sz="1200" dirty="0" err="1">
                          <a:solidFill>
                            <a:srgbClr val="002060"/>
                          </a:solidFill>
                          <a:effectLst/>
                          <a:latin typeface="Calibri"/>
                          <a:ea typeface="Times New Roman"/>
                          <a:cs typeface="Calibri"/>
                        </a:rPr>
                        <a:t>ritmo</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365</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455</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545</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3"/>
                  </a:ext>
                </a:extLst>
              </a:tr>
              <a:tr h="278153">
                <a:tc>
                  <a:txBody>
                    <a:bodyPr/>
                    <a:lstStyle/>
                    <a:p>
                      <a:pPr algn="just">
                        <a:spcAft>
                          <a:spcPts val="0"/>
                        </a:spcAft>
                      </a:pPr>
                      <a:r>
                        <a:rPr lang="en-GB" sz="1200" dirty="0" err="1">
                          <a:solidFill>
                            <a:srgbClr val="002060"/>
                          </a:solidFill>
                          <a:effectLst/>
                          <a:latin typeface="Calibri"/>
                          <a:ea typeface="Times New Roman"/>
                          <a:cs typeface="Calibri"/>
                        </a:rPr>
                        <a:t>Ballare</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219</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273</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327</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4"/>
                  </a:ext>
                </a:extLst>
              </a:tr>
              <a:tr h="278153">
                <a:tc>
                  <a:txBody>
                    <a:bodyPr/>
                    <a:lstStyle/>
                    <a:p>
                      <a:pPr algn="just">
                        <a:spcAft>
                          <a:spcPts val="0"/>
                        </a:spcAft>
                      </a:pPr>
                      <a:r>
                        <a:rPr lang="en-GB" sz="1200" dirty="0" err="1">
                          <a:solidFill>
                            <a:srgbClr val="002060"/>
                          </a:solidFill>
                          <a:effectLst/>
                          <a:latin typeface="Calibri"/>
                          <a:ea typeface="Times New Roman"/>
                          <a:cs typeface="Calibri"/>
                        </a:rPr>
                        <a:t>Calcetto</a:t>
                      </a:r>
                      <a:r>
                        <a:rPr lang="en-GB" sz="1200" dirty="0">
                          <a:solidFill>
                            <a:srgbClr val="002060"/>
                          </a:solidFill>
                          <a:effectLst/>
                          <a:latin typeface="Calibri"/>
                          <a:ea typeface="Times New Roman"/>
                          <a:cs typeface="Calibri"/>
                        </a:rPr>
                        <a:t>/</a:t>
                      </a:r>
                      <a:r>
                        <a:rPr lang="en-GB" sz="1200" dirty="0" err="1">
                          <a:solidFill>
                            <a:srgbClr val="002060"/>
                          </a:solidFill>
                          <a:effectLst/>
                          <a:latin typeface="Calibri"/>
                          <a:ea typeface="Times New Roman"/>
                          <a:cs typeface="Calibri"/>
                        </a:rPr>
                        <a:t>Pallavolo</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584</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728</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872</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5"/>
                  </a:ext>
                </a:extLst>
              </a:tr>
              <a:tr h="278153">
                <a:tc>
                  <a:txBody>
                    <a:bodyPr/>
                    <a:lstStyle/>
                    <a:p>
                      <a:pPr algn="just">
                        <a:spcAft>
                          <a:spcPts val="0"/>
                        </a:spcAft>
                      </a:pPr>
                      <a:r>
                        <a:rPr lang="en-GB" sz="1200" dirty="0">
                          <a:solidFill>
                            <a:srgbClr val="002060"/>
                          </a:solidFill>
                          <a:effectLst/>
                          <a:latin typeface="Calibri"/>
                          <a:ea typeface="Times New Roman"/>
                          <a:cs typeface="Calibri"/>
                        </a:rPr>
                        <a:t>Golf</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314</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391</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469</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6"/>
                  </a:ext>
                </a:extLst>
              </a:tr>
              <a:tr h="278153">
                <a:tc>
                  <a:txBody>
                    <a:bodyPr/>
                    <a:lstStyle/>
                    <a:p>
                      <a:pPr algn="just">
                        <a:spcAft>
                          <a:spcPts val="0"/>
                        </a:spcAft>
                      </a:pPr>
                      <a:r>
                        <a:rPr lang="en-GB" sz="1200" dirty="0" err="1">
                          <a:solidFill>
                            <a:srgbClr val="002060"/>
                          </a:solidFill>
                          <a:effectLst/>
                          <a:latin typeface="Calibri"/>
                          <a:ea typeface="Times New Roman"/>
                          <a:cs typeface="Calibri"/>
                        </a:rPr>
                        <a:t>Vogatore</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438</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546</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654</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7"/>
                  </a:ext>
                </a:extLst>
              </a:tr>
              <a:tr h="278153">
                <a:tc>
                  <a:txBody>
                    <a:bodyPr/>
                    <a:lstStyle/>
                    <a:p>
                      <a:pPr algn="just">
                        <a:spcAft>
                          <a:spcPts val="0"/>
                        </a:spcAft>
                      </a:pPr>
                      <a:r>
                        <a:rPr lang="en-GB" sz="1200" dirty="0" err="1">
                          <a:solidFill>
                            <a:srgbClr val="002060"/>
                          </a:solidFill>
                          <a:effectLst/>
                          <a:latin typeface="Calibri"/>
                          <a:ea typeface="Times New Roman"/>
                          <a:cs typeface="Calibri"/>
                        </a:rPr>
                        <a:t>Corsa</a:t>
                      </a:r>
                      <a:r>
                        <a:rPr lang="en-GB" sz="1200" dirty="0">
                          <a:solidFill>
                            <a:srgbClr val="002060"/>
                          </a:solidFill>
                          <a:effectLst/>
                          <a:latin typeface="Calibri"/>
                          <a:ea typeface="Times New Roman"/>
                          <a:cs typeface="Calibri"/>
                        </a:rPr>
                        <a:t>, 8 km</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606</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755</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905</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8"/>
                  </a:ext>
                </a:extLst>
              </a:tr>
              <a:tr h="278153">
                <a:tc>
                  <a:txBody>
                    <a:bodyPr/>
                    <a:lstStyle/>
                    <a:p>
                      <a:pPr algn="just">
                        <a:spcAft>
                          <a:spcPts val="0"/>
                        </a:spcAft>
                      </a:pPr>
                      <a:r>
                        <a:rPr lang="en-GB" sz="1200" dirty="0" err="1">
                          <a:solidFill>
                            <a:srgbClr val="002060"/>
                          </a:solidFill>
                          <a:effectLst/>
                          <a:latin typeface="Calibri"/>
                          <a:ea typeface="Times New Roman"/>
                          <a:cs typeface="Calibri"/>
                        </a:rPr>
                        <a:t>Tapis-roulant</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657</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819</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981</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9"/>
                  </a:ext>
                </a:extLst>
              </a:tr>
              <a:tr h="278153">
                <a:tc>
                  <a:txBody>
                    <a:bodyPr/>
                    <a:lstStyle/>
                    <a:p>
                      <a:pPr algn="just">
                        <a:spcAft>
                          <a:spcPts val="0"/>
                        </a:spcAft>
                      </a:pPr>
                      <a:r>
                        <a:rPr lang="en-GB" sz="1200" dirty="0" err="1">
                          <a:solidFill>
                            <a:srgbClr val="002060"/>
                          </a:solidFill>
                          <a:effectLst/>
                          <a:latin typeface="Calibri"/>
                          <a:ea typeface="Times New Roman"/>
                          <a:cs typeface="Calibri"/>
                        </a:rPr>
                        <a:t>Nuoto</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423</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528</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632</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10"/>
                  </a:ext>
                </a:extLst>
              </a:tr>
              <a:tr h="278153">
                <a:tc>
                  <a:txBody>
                    <a:bodyPr/>
                    <a:lstStyle/>
                    <a:p>
                      <a:pPr algn="just">
                        <a:spcAft>
                          <a:spcPts val="0"/>
                        </a:spcAft>
                      </a:pPr>
                      <a:r>
                        <a:rPr lang="en-GB" sz="1200" dirty="0">
                          <a:solidFill>
                            <a:srgbClr val="002060"/>
                          </a:solidFill>
                          <a:effectLst/>
                          <a:latin typeface="Calibri"/>
                          <a:ea typeface="Times New Roman"/>
                          <a:cs typeface="Calibri"/>
                        </a:rPr>
                        <a:t>Tai chi</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219</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273</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327</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11"/>
                  </a:ext>
                </a:extLst>
              </a:tr>
              <a:tr h="278153">
                <a:tc>
                  <a:txBody>
                    <a:bodyPr/>
                    <a:lstStyle/>
                    <a:p>
                      <a:pPr algn="just">
                        <a:spcAft>
                          <a:spcPts val="0"/>
                        </a:spcAft>
                      </a:pPr>
                      <a:r>
                        <a:rPr lang="en-GB" sz="1200" dirty="0">
                          <a:solidFill>
                            <a:srgbClr val="002060"/>
                          </a:solidFill>
                          <a:effectLst/>
                          <a:latin typeface="Calibri"/>
                          <a:ea typeface="Times New Roman"/>
                          <a:cs typeface="Calibri"/>
                        </a:rPr>
                        <a:t>Tennis</a:t>
                      </a:r>
                      <a:r>
                        <a:rPr lang="en-GB" sz="1200" baseline="0" dirty="0">
                          <a:solidFill>
                            <a:srgbClr val="002060"/>
                          </a:solidFill>
                          <a:effectLst/>
                          <a:latin typeface="Calibri"/>
                          <a:ea typeface="Times New Roman"/>
                          <a:cs typeface="Calibri"/>
                        </a:rPr>
                        <a:t> in </a:t>
                      </a:r>
                      <a:r>
                        <a:rPr lang="en-GB" sz="1200" baseline="0" dirty="0" err="1">
                          <a:solidFill>
                            <a:srgbClr val="002060"/>
                          </a:solidFill>
                          <a:effectLst/>
                          <a:latin typeface="Calibri"/>
                          <a:ea typeface="Times New Roman"/>
                          <a:cs typeface="Calibri"/>
                        </a:rPr>
                        <a:t>singolo</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584</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728</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872</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12"/>
                  </a:ext>
                </a:extLst>
              </a:tr>
              <a:tr h="278153">
                <a:tc>
                  <a:txBody>
                    <a:bodyPr/>
                    <a:lstStyle/>
                    <a:p>
                      <a:pPr algn="just">
                        <a:spcAft>
                          <a:spcPts val="0"/>
                        </a:spcAft>
                      </a:pPr>
                      <a:r>
                        <a:rPr lang="en-GB" sz="1200" dirty="0" err="1">
                          <a:solidFill>
                            <a:srgbClr val="002060"/>
                          </a:solidFill>
                          <a:effectLst/>
                          <a:latin typeface="Calibri"/>
                          <a:ea typeface="Times New Roman"/>
                          <a:cs typeface="Calibri"/>
                        </a:rPr>
                        <a:t>Camminata</a:t>
                      </a:r>
                      <a:r>
                        <a:rPr lang="en-GB" sz="1200" dirty="0">
                          <a:solidFill>
                            <a:srgbClr val="002060"/>
                          </a:solidFill>
                          <a:effectLst/>
                          <a:latin typeface="Calibri"/>
                          <a:ea typeface="Times New Roman"/>
                          <a:cs typeface="Calibri"/>
                        </a:rPr>
                        <a:t>, 5.6 km</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314</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391</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469</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3" name="Rectangle 2">
            <a:extLst>
              <a:ext uri="{FF2B5EF4-FFF2-40B4-BE49-F238E27FC236}">
                <a16:creationId xmlns:a16="http://schemas.microsoft.com/office/drawing/2014/main" id="{6D08962A-DAB3-4029-B15F-DE38ED958450}"/>
              </a:ext>
            </a:extLst>
          </p:cNvPr>
          <p:cNvSpPr/>
          <p:nvPr/>
        </p:nvSpPr>
        <p:spPr>
          <a:xfrm>
            <a:off x="344488" y="417513"/>
            <a:ext cx="7632700" cy="708025"/>
          </a:xfrm>
          <a:prstGeom prst="rect">
            <a:avLst/>
          </a:prstGeom>
        </p:spPr>
        <p:txBody>
          <a:bodyPr>
            <a:spAutoFit/>
          </a:bodyPr>
          <a:lstStyle/>
          <a:p>
            <a:pPr algn="just">
              <a:spcAft>
                <a:spcPts val="0"/>
              </a:spcAft>
              <a:defRPr/>
            </a:pPr>
            <a:r>
              <a:rPr lang="en-GB" sz="1600" b="1" dirty="0">
                <a:solidFill>
                  <a:srgbClr val="7030A0"/>
                </a:solidFill>
                <a:latin typeface="Calibri"/>
                <a:ea typeface="Times New Roman"/>
                <a:cs typeface="Calibri"/>
              </a:rPr>
              <a:t>Le 10 “REGOLE D’ORO” per </a:t>
            </a:r>
            <a:r>
              <a:rPr lang="en-GB" sz="1600" b="1" dirty="0" err="1">
                <a:solidFill>
                  <a:srgbClr val="7030A0"/>
                </a:solidFill>
                <a:latin typeface="Calibri"/>
                <a:ea typeface="Times New Roman"/>
                <a:cs typeface="Calibri"/>
              </a:rPr>
              <a:t>prevenire</a:t>
            </a:r>
            <a:r>
              <a:rPr lang="en-GB" sz="1600" b="1" dirty="0">
                <a:solidFill>
                  <a:srgbClr val="7030A0"/>
                </a:solidFill>
                <a:latin typeface="Calibri"/>
                <a:ea typeface="Times New Roman"/>
                <a:cs typeface="Calibri"/>
              </a:rPr>
              <a:t> </a:t>
            </a:r>
            <a:r>
              <a:rPr lang="en-GB" sz="1600" b="1" dirty="0" err="1">
                <a:solidFill>
                  <a:srgbClr val="7030A0"/>
                </a:solidFill>
                <a:latin typeface="Calibri"/>
                <a:ea typeface="Times New Roman"/>
                <a:cs typeface="Calibri"/>
              </a:rPr>
              <a:t>l’eccesso</a:t>
            </a:r>
            <a:r>
              <a:rPr lang="en-GB" sz="1600" b="1" dirty="0">
                <a:solidFill>
                  <a:srgbClr val="7030A0"/>
                </a:solidFill>
                <a:latin typeface="Calibri"/>
                <a:ea typeface="Times New Roman"/>
                <a:cs typeface="Calibri"/>
              </a:rPr>
              <a:t> </a:t>
            </a:r>
            <a:r>
              <a:rPr lang="en-GB" sz="1600" b="1" dirty="0" err="1">
                <a:solidFill>
                  <a:srgbClr val="7030A0"/>
                </a:solidFill>
                <a:latin typeface="Calibri"/>
                <a:ea typeface="Times New Roman"/>
                <a:cs typeface="Calibri"/>
              </a:rPr>
              <a:t>di</a:t>
            </a:r>
            <a:r>
              <a:rPr lang="en-GB" sz="1600" b="1" dirty="0">
                <a:solidFill>
                  <a:srgbClr val="7030A0"/>
                </a:solidFill>
                <a:latin typeface="Calibri"/>
                <a:ea typeface="Times New Roman"/>
                <a:cs typeface="Calibri"/>
              </a:rPr>
              <a:t> peso in </a:t>
            </a:r>
            <a:r>
              <a:rPr lang="en-GB" sz="1600" b="1" dirty="0" err="1">
                <a:solidFill>
                  <a:srgbClr val="7030A0"/>
                </a:solidFill>
                <a:latin typeface="Calibri"/>
                <a:ea typeface="Times New Roman"/>
                <a:cs typeface="Calibri"/>
              </a:rPr>
              <a:t>menopausa</a:t>
            </a:r>
            <a:endParaRPr lang="en-GB" sz="1600" dirty="0">
              <a:solidFill>
                <a:srgbClr val="7030A0"/>
              </a:solidFill>
              <a:latin typeface="Calibri"/>
              <a:ea typeface="Calibri"/>
              <a:cs typeface="Times New Roman"/>
            </a:endParaRPr>
          </a:p>
          <a:p>
            <a:pPr marL="342900" indent="-342900" algn="just">
              <a:spcAft>
                <a:spcPts val="0"/>
              </a:spcAft>
              <a:buFont typeface="+mj-lt"/>
              <a:buAutoNum type="arabicPeriod"/>
              <a:defRPr/>
            </a:pPr>
            <a:r>
              <a:rPr lang="en-GB" sz="1200" dirty="0" err="1">
                <a:solidFill>
                  <a:srgbClr val="002060"/>
                </a:solidFill>
                <a:latin typeface="Calibri"/>
                <a:ea typeface="Times New Roman"/>
                <a:cs typeface="Calibri"/>
              </a:rPr>
              <a:t>Svolgere</a:t>
            </a:r>
            <a:r>
              <a:rPr lang="en-GB" sz="1200" dirty="0">
                <a:solidFill>
                  <a:srgbClr val="002060"/>
                </a:solidFill>
                <a:latin typeface="Calibri"/>
                <a:ea typeface="Times New Roman"/>
                <a:cs typeface="Calibri"/>
              </a:rPr>
              <a:t> </a:t>
            </a:r>
            <a:r>
              <a:rPr lang="en-GB" sz="1200" dirty="0" err="1">
                <a:solidFill>
                  <a:srgbClr val="002060"/>
                </a:solidFill>
                <a:latin typeface="Calibri"/>
                <a:ea typeface="Times New Roman"/>
                <a:cs typeface="Calibri"/>
              </a:rPr>
              <a:t>attività</a:t>
            </a:r>
            <a:r>
              <a:rPr lang="en-GB" sz="1200" dirty="0">
                <a:solidFill>
                  <a:srgbClr val="002060"/>
                </a:solidFill>
                <a:latin typeface="Calibri"/>
                <a:ea typeface="Times New Roman"/>
                <a:cs typeface="Calibri"/>
              </a:rPr>
              <a:t> </a:t>
            </a:r>
            <a:r>
              <a:rPr lang="en-GB" sz="1200" dirty="0" err="1">
                <a:solidFill>
                  <a:srgbClr val="002060"/>
                </a:solidFill>
                <a:latin typeface="Calibri"/>
                <a:ea typeface="Times New Roman"/>
                <a:cs typeface="Calibri"/>
              </a:rPr>
              <a:t>fisica</a:t>
            </a:r>
            <a:r>
              <a:rPr lang="en-GB" sz="1200" dirty="0">
                <a:solidFill>
                  <a:srgbClr val="002060"/>
                </a:solidFill>
                <a:latin typeface="Calibri"/>
                <a:ea typeface="Times New Roman"/>
                <a:cs typeface="Calibri"/>
              </a:rPr>
              <a:t> </a:t>
            </a:r>
            <a:r>
              <a:rPr lang="en-GB" sz="1200" dirty="0" err="1">
                <a:solidFill>
                  <a:srgbClr val="002060"/>
                </a:solidFill>
                <a:latin typeface="Calibri"/>
                <a:ea typeface="Times New Roman"/>
                <a:cs typeface="Calibri"/>
              </a:rPr>
              <a:t>giornalmente</a:t>
            </a:r>
            <a:r>
              <a:rPr lang="en-GB" sz="1200" dirty="0">
                <a:solidFill>
                  <a:srgbClr val="002060"/>
                </a:solidFill>
                <a:latin typeface="Calibri"/>
                <a:ea typeface="Times New Roman"/>
                <a:cs typeface="Calibri"/>
              </a:rPr>
              <a:t>- </a:t>
            </a:r>
            <a:r>
              <a:rPr lang="en-GB" sz="1200" dirty="0" err="1">
                <a:solidFill>
                  <a:srgbClr val="002060"/>
                </a:solidFill>
                <a:latin typeface="Calibri"/>
                <a:ea typeface="Times New Roman"/>
                <a:cs typeface="Calibri"/>
              </a:rPr>
              <a:t>idealmente</a:t>
            </a:r>
            <a:r>
              <a:rPr lang="en-GB" sz="1200" dirty="0">
                <a:solidFill>
                  <a:srgbClr val="002060"/>
                </a:solidFill>
                <a:latin typeface="Calibri"/>
                <a:ea typeface="Times New Roman"/>
                <a:cs typeface="Calibri"/>
              </a:rPr>
              <a:t> 30-60 </a:t>
            </a:r>
            <a:r>
              <a:rPr lang="en-GB" sz="1200" dirty="0" err="1">
                <a:solidFill>
                  <a:srgbClr val="002060"/>
                </a:solidFill>
                <a:latin typeface="Calibri"/>
                <a:ea typeface="Times New Roman"/>
                <a:cs typeface="Calibri"/>
              </a:rPr>
              <a:t>minuti</a:t>
            </a:r>
            <a:r>
              <a:rPr lang="en-GB" sz="1200" dirty="0">
                <a:solidFill>
                  <a:srgbClr val="002060"/>
                </a:solidFill>
                <a:latin typeface="Calibri"/>
                <a:ea typeface="Times New Roman"/>
                <a:cs typeface="Calibri"/>
              </a:rPr>
              <a:t> al </a:t>
            </a:r>
            <a:r>
              <a:rPr lang="en-GB" sz="1200" dirty="0" err="1">
                <a:solidFill>
                  <a:srgbClr val="002060"/>
                </a:solidFill>
                <a:latin typeface="Calibri"/>
                <a:ea typeface="Times New Roman"/>
                <a:cs typeface="Calibri"/>
              </a:rPr>
              <a:t>dì</a:t>
            </a:r>
            <a:r>
              <a:rPr lang="en-GB" sz="1200" dirty="0">
                <a:solidFill>
                  <a:srgbClr val="002060"/>
                </a:solidFill>
                <a:latin typeface="Calibri"/>
                <a:ea typeface="Times New Roman"/>
                <a:cs typeface="Calibri"/>
              </a:rPr>
              <a:t> per </a:t>
            </a:r>
            <a:r>
              <a:rPr lang="en-GB" sz="1200" dirty="0" err="1">
                <a:solidFill>
                  <a:srgbClr val="002060"/>
                </a:solidFill>
                <a:latin typeface="Calibri"/>
                <a:ea typeface="Times New Roman"/>
                <a:cs typeface="Calibri"/>
              </a:rPr>
              <a:t>attività</a:t>
            </a:r>
            <a:r>
              <a:rPr lang="en-GB" sz="1200" dirty="0">
                <a:solidFill>
                  <a:srgbClr val="002060"/>
                </a:solidFill>
                <a:latin typeface="Calibri"/>
                <a:ea typeface="Times New Roman"/>
                <a:cs typeface="Calibri"/>
              </a:rPr>
              <a:t> </a:t>
            </a:r>
            <a:r>
              <a:rPr lang="en-GB" sz="1200" dirty="0" err="1">
                <a:solidFill>
                  <a:srgbClr val="002060"/>
                </a:solidFill>
                <a:latin typeface="Calibri"/>
                <a:ea typeface="Times New Roman"/>
                <a:cs typeface="Calibri"/>
              </a:rPr>
              <a:t>moderata</a:t>
            </a:r>
            <a:r>
              <a:rPr lang="en-GB" sz="1200" dirty="0">
                <a:solidFill>
                  <a:srgbClr val="002060"/>
                </a:solidFill>
                <a:latin typeface="Calibri"/>
                <a:ea typeface="Times New Roman"/>
                <a:cs typeface="Calibri"/>
              </a:rPr>
              <a:t>. Di </a:t>
            </a:r>
            <a:r>
              <a:rPr lang="en-GB" sz="1200" dirty="0" err="1">
                <a:solidFill>
                  <a:srgbClr val="002060"/>
                </a:solidFill>
                <a:latin typeface="Calibri"/>
                <a:ea typeface="Times New Roman"/>
                <a:cs typeface="Calibri"/>
              </a:rPr>
              <a:t>seguito</a:t>
            </a:r>
            <a:r>
              <a:rPr lang="en-GB" sz="1200" dirty="0">
                <a:solidFill>
                  <a:srgbClr val="002060"/>
                </a:solidFill>
                <a:latin typeface="Calibri"/>
                <a:ea typeface="Times New Roman"/>
                <a:cs typeface="Calibri"/>
              </a:rPr>
              <a:t>, è </a:t>
            </a:r>
            <a:r>
              <a:rPr lang="en-GB" sz="1200" dirty="0" err="1">
                <a:solidFill>
                  <a:srgbClr val="002060"/>
                </a:solidFill>
                <a:latin typeface="Calibri"/>
                <a:ea typeface="Times New Roman"/>
                <a:cs typeface="Calibri"/>
              </a:rPr>
              <a:t>riportata</a:t>
            </a:r>
            <a:r>
              <a:rPr lang="en-GB" sz="1200" dirty="0">
                <a:solidFill>
                  <a:srgbClr val="002060"/>
                </a:solidFill>
                <a:latin typeface="Calibri"/>
                <a:ea typeface="Times New Roman"/>
                <a:cs typeface="Calibri"/>
              </a:rPr>
              <a:t> </a:t>
            </a:r>
            <a:r>
              <a:rPr lang="en-GB" sz="1200" dirty="0" err="1">
                <a:solidFill>
                  <a:srgbClr val="002060"/>
                </a:solidFill>
                <a:latin typeface="Calibri"/>
                <a:ea typeface="Times New Roman"/>
                <a:cs typeface="Calibri"/>
              </a:rPr>
              <a:t>una</a:t>
            </a:r>
            <a:r>
              <a:rPr lang="en-GB" sz="1200" dirty="0">
                <a:solidFill>
                  <a:srgbClr val="002060"/>
                </a:solidFill>
                <a:latin typeface="Calibri"/>
                <a:ea typeface="Times New Roman"/>
                <a:cs typeface="Calibri"/>
              </a:rPr>
              <a:t> </a:t>
            </a:r>
            <a:r>
              <a:rPr lang="en-GB" sz="1200" dirty="0" err="1">
                <a:solidFill>
                  <a:srgbClr val="002060"/>
                </a:solidFill>
                <a:latin typeface="Calibri"/>
                <a:ea typeface="Times New Roman"/>
                <a:cs typeface="Calibri"/>
              </a:rPr>
              <a:t>lista</a:t>
            </a:r>
            <a:r>
              <a:rPr lang="en-GB" sz="1200" dirty="0">
                <a:solidFill>
                  <a:srgbClr val="002060"/>
                </a:solidFill>
                <a:latin typeface="Calibri"/>
                <a:ea typeface="Times New Roman"/>
                <a:cs typeface="Calibri"/>
              </a:rPr>
              <a:t> </a:t>
            </a:r>
            <a:r>
              <a:rPr lang="en-GB" sz="1200" dirty="0" err="1">
                <a:solidFill>
                  <a:srgbClr val="002060"/>
                </a:solidFill>
                <a:latin typeface="Calibri"/>
                <a:ea typeface="Times New Roman"/>
                <a:cs typeface="Calibri"/>
              </a:rPr>
              <a:t>di</a:t>
            </a:r>
            <a:r>
              <a:rPr lang="en-GB" sz="1200" dirty="0">
                <a:solidFill>
                  <a:srgbClr val="002060"/>
                </a:solidFill>
                <a:latin typeface="Calibri"/>
                <a:ea typeface="Times New Roman"/>
                <a:cs typeface="Calibri"/>
              </a:rPr>
              <a:t> </a:t>
            </a:r>
            <a:r>
              <a:rPr lang="en-GB" sz="1200" dirty="0" err="1">
                <a:solidFill>
                  <a:srgbClr val="002060"/>
                </a:solidFill>
                <a:latin typeface="Calibri"/>
                <a:ea typeface="Times New Roman"/>
                <a:cs typeface="Calibri"/>
              </a:rPr>
              <a:t>esercizi</a:t>
            </a:r>
            <a:r>
              <a:rPr lang="en-GB" sz="1200" dirty="0">
                <a:solidFill>
                  <a:srgbClr val="002060"/>
                </a:solidFill>
                <a:latin typeface="Calibri"/>
                <a:ea typeface="Times New Roman"/>
                <a:cs typeface="Calibri"/>
              </a:rPr>
              <a:t> e le calorie </a:t>
            </a:r>
            <a:r>
              <a:rPr lang="en-GB" sz="1200" dirty="0" err="1">
                <a:solidFill>
                  <a:srgbClr val="002060"/>
                </a:solidFill>
                <a:latin typeface="Calibri"/>
                <a:ea typeface="Times New Roman"/>
                <a:cs typeface="Calibri"/>
              </a:rPr>
              <a:t>consumate</a:t>
            </a:r>
            <a:r>
              <a:rPr lang="en-GB" sz="1200" dirty="0">
                <a:solidFill>
                  <a:srgbClr val="002060"/>
                </a:solidFill>
                <a:latin typeface="Calibri"/>
                <a:ea typeface="Times New Roman"/>
                <a:cs typeface="Calibri"/>
              </a:rPr>
              <a:t> </a:t>
            </a:r>
            <a:r>
              <a:rPr lang="en-GB" sz="1200" dirty="0" err="1">
                <a:solidFill>
                  <a:srgbClr val="002060"/>
                </a:solidFill>
                <a:latin typeface="Calibri"/>
                <a:ea typeface="Times New Roman"/>
                <a:cs typeface="Calibri"/>
              </a:rPr>
              <a:t>corrispondenti</a:t>
            </a:r>
            <a:r>
              <a:rPr lang="en-GB" sz="1200" dirty="0">
                <a:solidFill>
                  <a:srgbClr val="002060"/>
                </a:solidFill>
                <a:latin typeface="Calibri"/>
                <a:ea typeface="Times New Roman"/>
                <a:cs typeface="Calibri"/>
              </a:rPr>
              <a:t>: </a:t>
            </a:r>
            <a:r>
              <a:rPr lang="en-GB" sz="1200" baseline="30000" dirty="0">
                <a:solidFill>
                  <a:srgbClr val="002060"/>
                </a:solidFill>
                <a:latin typeface="Calibri"/>
                <a:ea typeface="Calibri"/>
                <a:cs typeface="Calibri"/>
              </a:rPr>
              <a:t>[5.]</a:t>
            </a:r>
            <a:endParaRPr lang="en-GB" sz="1200" dirty="0">
              <a:solidFill>
                <a:srgbClr val="002060"/>
              </a:solidFill>
              <a:latin typeface="Calibri"/>
              <a:ea typeface="Calibri"/>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a:extLst>
              <a:ext uri="{FF2B5EF4-FFF2-40B4-BE49-F238E27FC236}">
                <a16:creationId xmlns:a16="http://schemas.microsoft.com/office/drawing/2014/main" id="{C78823D8-E739-407B-A2D5-B841633C7E4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6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8E0CFB0C-02F4-4115-9D26-3017E541F49F}"/>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7172" name="Subtitle 2">
            <a:extLst>
              <a:ext uri="{FF2B5EF4-FFF2-40B4-BE49-F238E27FC236}">
                <a16:creationId xmlns:a16="http://schemas.microsoft.com/office/drawing/2014/main" id="{9633C199-2992-4F76-A3FC-1A7834343009}"/>
              </a:ext>
            </a:extLst>
          </p:cNvPr>
          <p:cNvSpPr>
            <a:spLocks noGrp="1"/>
          </p:cNvSpPr>
          <p:nvPr>
            <p:ph type="subTitle" idx="4294967295"/>
          </p:nvPr>
        </p:nvSpPr>
        <p:spPr>
          <a:xfrm>
            <a:off x="239713" y="6416675"/>
            <a:ext cx="9466262" cy="252413"/>
          </a:xfrm>
        </p:spPr>
        <p:txBody>
          <a:bodyPr/>
          <a:lstStyle/>
          <a:p>
            <a:pPr algn="ctr">
              <a:buFont typeface="Arial" panose="020B0604020202020204" pitchFamily="34" charset="0"/>
              <a:buNone/>
            </a:pPr>
            <a:r>
              <a:rPr lang="en-GB" altLang="en-US" sz="1800" b="1" baseline="30000">
                <a:solidFill>
                  <a:schemeClr val="bg1"/>
                </a:solidFill>
              </a:rPr>
              <a:t>5</a:t>
            </a:r>
            <a:endParaRPr lang="en-GB" altLang="en-US" sz="1800" b="1">
              <a:solidFill>
                <a:schemeClr val="bg1"/>
              </a:solidFill>
            </a:endParaRPr>
          </a:p>
        </p:txBody>
      </p:sp>
      <p:pic>
        <p:nvPicPr>
          <p:cNvPr id="10" name="Picture 9">
            <a:extLst>
              <a:ext uri="{FF2B5EF4-FFF2-40B4-BE49-F238E27FC236}">
                <a16:creationId xmlns:a16="http://schemas.microsoft.com/office/drawing/2014/main" id="{612F4232-1910-4306-B60D-9A7D364C8EF9}"/>
              </a:ext>
            </a:extLst>
          </p:cNvPr>
          <p:cNvPicPr>
            <a:picLocks noChangeAspect="1"/>
          </p:cNvPicPr>
          <p:nvPr/>
        </p:nvPicPr>
        <p:blipFill>
          <a:blip r:embed="rId3" cstate="print"/>
          <a:stretch>
            <a:fillRect/>
          </a:stretch>
        </p:blipFill>
        <p:spPr>
          <a:xfrm>
            <a:off x="8337376" y="188640"/>
            <a:ext cx="1331173" cy="13299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Rectangle 1">
            <a:extLst>
              <a:ext uri="{FF2B5EF4-FFF2-40B4-BE49-F238E27FC236}">
                <a16:creationId xmlns:a16="http://schemas.microsoft.com/office/drawing/2014/main" id="{C17EC464-92DB-4D05-B219-5404139F9A7A}"/>
              </a:ext>
            </a:extLst>
          </p:cNvPr>
          <p:cNvSpPr/>
          <p:nvPr/>
        </p:nvSpPr>
        <p:spPr>
          <a:xfrm>
            <a:off x="415925" y="404813"/>
            <a:ext cx="7561263" cy="6002337"/>
          </a:xfrm>
          <a:prstGeom prst="rect">
            <a:avLst/>
          </a:prstGeom>
        </p:spPr>
        <p:txBody>
          <a:bodyPr>
            <a:spAutoFit/>
          </a:bodyPr>
          <a:lstStyle/>
          <a:p>
            <a:pPr marL="228600" indent="-228600" algn="just">
              <a:buFont typeface="+mj-lt"/>
              <a:buAutoNum type="arabicPeriod" startAt="2"/>
              <a:defRPr/>
            </a:pPr>
            <a:r>
              <a:rPr lang="it-IT" sz="1200" dirty="0">
                <a:solidFill>
                  <a:srgbClr val="002060"/>
                </a:solidFill>
                <a:latin typeface="+mj-lt"/>
              </a:rPr>
              <a:t>Ridurre l’introito calorico ed essere pazienti; una perdita di peso efficace richiede tempo. In genere, basta assumere 200 calorie in meno rispetto a prima, cioè tra i 30 e i 40 anni, per mantenere il peso stabile nel periodo attorno ai 50 anni. La dose calorica giornaliera raccomandata per le donne è di circa 2000 calorie; pertanto, è necessario scendere a 1500-1800 calorie al giorno per favorire la perdita di peso. </a:t>
            </a:r>
          </a:p>
          <a:p>
            <a:pPr marL="228600" indent="-228600" algn="just">
              <a:buFont typeface="+mj-lt"/>
              <a:buAutoNum type="arabicPeriod" startAt="2"/>
              <a:defRPr/>
            </a:pPr>
            <a:endParaRPr lang="it-IT" sz="1200" dirty="0">
              <a:solidFill>
                <a:srgbClr val="002060"/>
              </a:solidFill>
              <a:latin typeface="+mj-lt"/>
            </a:endParaRPr>
          </a:p>
          <a:p>
            <a:pPr marL="228600" indent="-228600" algn="just">
              <a:buFont typeface="+mj-lt"/>
              <a:buAutoNum type="arabicPeriod" startAt="2"/>
              <a:defRPr/>
            </a:pPr>
            <a:r>
              <a:rPr lang="it-IT" sz="1200" dirty="0">
                <a:solidFill>
                  <a:srgbClr val="002060"/>
                </a:solidFill>
                <a:latin typeface="+mj-lt"/>
              </a:rPr>
              <a:t>L’entità delle perdita di peso quando si segue una determinata dieta varia da persona a persona in dipendenza dal peso di partenza e dal livello di attività fisica.  Combinare l’aumento dell’attività fisica e la riduzione dell’introito calorico è il modo più efficace per combattere l’incremento di peso. </a:t>
            </a:r>
            <a:r>
              <a:rPr lang="it-IT" sz="1200" baseline="30000" dirty="0">
                <a:solidFill>
                  <a:srgbClr val="002060"/>
                </a:solidFill>
                <a:latin typeface="+mj-lt"/>
              </a:rPr>
              <a:t>[6.].</a:t>
            </a:r>
            <a:endParaRPr lang="it-IT" sz="1200" dirty="0">
              <a:solidFill>
                <a:srgbClr val="002060"/>
              </a:solidFill>
              <a:latin typeface="+mj-lt"/>
            </a:endParaRPr>
          </a:p>
          <a:p>
            <a:pPr marL="228600" indent="-228600" algn="just">
              <a:buFont typeface="+mj-lt"/>
              <a:buAutoNum type="arabicPeriod" startAt="2"/>
              <a:defRPr/>
            </a:pPr>
            <a:endParaRPr lang="it-IT" sz="1200" dirty="0">
              <a:solidFill>
                <a:srgbClr val="002060"/>
              </a:solidFill>
              <a:latin typeface="+mj-lt"/>
            </a:endParaRPr>
          </a:p>
          <a:p>
            <a:pPr marL="228600" indent="-228600" algn="just">
              <a:buFont typeface="+mj-lt"/>
              <a:buAutoNum type="arabicPeriod" startAt="2"/>
              <a:defRPr/>
            </a:pPr>
            <a:r>
              <a:rPr lang="it-IT" sz="1200" dirty="0">
                <a:solidFill>
                  <a:srgbClr val="002060"/>
                </a:solidFill>
                <a:latin typeface="+mj-lt"/>
              </a:rPr>
              <a:t>Una attività come lo yoga che migliora la salute in generale dovrebbe essere praticata regolarmente all’interno di un programma globale di fitness.</a:t>
            </a:r>
          </a:p>
          <a:p>
            <a:pPr marL="228600" indent="-228600" algn="just">
              <a:buFont typeface="+mj-lt"/>
              <a:buAutoNum type="arabicPeriod" startAt="2"/>
              <a:defRPr/>
            </a:pPr>
            <a:endParaRPr lang="it-IT" sz="1200" dirty="0">
              <a:solidFill>
                <a:srgbClr val="002060"/>
              </a:solidFill>
              <a:latin typeface="+mj-lt"/>
            </a:endParaRPr>
          </a:p>
          <a:p>
            <a:pPr marL="228600" indent="-228600" algn="just">
              <a:buFont typeface="+mj-lt"/>
              <a:buAutoNum type="arabicPeriod" startAt="2"/>
              <a:defRPr/>
            </a:pPr>
            <a:r>
              <a:rPr lang="it-IT" sz="1200" dirty="0">
                <a:solidFill>
                  <a:srgbClr val="002060"/>
                </a:solidFill>
                <a:latin typeface="+mj-lt"/>
              </a:rPr>
              <a:t>La terapia ormonale della menopausa non è associata all’aumento di peso e può aiutare a prevenire l’accumulo di grasso addominale nel periodo </a:t>
            </a:r>
            <a:r>
              <a:rPr lang="it-IT" sz="1200" dirty="0" err="1">
                <a:solidFill>
                  <a:srgbClr val="002060"/>
                </a:solidFill>
                <a:latin typeface="+mj-lt"/>
              </a:rPr>
              <a:t>perimenopausale</a:t>
            </a:r>
            <a:r>
              <a:rPr lang="it-IT" sz="1200" dirty="0">
                <a:solidFill>
                  <a:srgbClr val="002060"/>
                </a:solidFill>
                <a:latin typeface="+mj-lt"/>
              </a:rPr>
              <a:t>.</a:t>
            </a:r>
          </a:p>
          <a:p>
            <a:pPr marL="228600" indent="-228600" algn="just">
              <a:buFont typeface="+mj-lt"/>
              <a:buAutoNum type="arabicPeriod" startAt="2"/>
              <a:defRPr/>
            </a:pPr>
            <a:endParaRPr lang="it-IT" sz="1200" dirty="0">
              <a:solidFill>
                <a:srgbClr val="002060"/>
              </a:solidFill>
              <a:latin typeface="+mj-lt"/>
            </a:endParaRPr>
          </a:p>
          <a:p>
            <a:pPr marL="228600" indent="-228600" algn="just">
              <a:buFont typeface="+mj-lt"/>
              <a:buAutoNum type="arabicPeriod" startAt="2"/>
              <a:defRPr/>
            </a:pPr>
            <a:r>
              <a:rPr lang="it-IT" sz="1200" dirty="0">
                <a:solidFill>
                  <a:srgbClr val="002060"/>
                </a:solidFill>
                <a:latin typeface="+mj-lt"/>
              </a:rPr>
              <a:t>La terapia ormonale è stata anche associata ad una diminuzione dell’incidenza del diabete di tipo 2.</a:t>
            </a:r>
          </a:p>
          <a:p>
            <a:pPr marL="228600" indent="-228600" algn="just">
              <a:buFont typeface="+mj-lt"/>
              <a:buAutoNum type="arabicPeriod" startAt="2"/>
              <a:defRPr/>
            </a:pPr>
            <a:endParaRPr lang="it-IT" sz="1200" dirty="0">
              <a:solidFill>
                <a:srgbClr val="002060"/>
              </a:solidFill>
              <a:latin typeface="+mj-lt"/>
            </a:endParaRPr>
          </a:p>
          <a:p>
            <a:pPr marL="228600" indent="-228600" algn="just">
              <a:buFont typeface="+mj-lt"/>
              <a:buAutoNum type="arabicPeriod" startAt="2"/>
              <a:defRPr/>
            </a:pPr>
            <a:r>
              <a:rPr lang="it-IT" sz="1200" dirty="0">
                <a:solidFill>
                  <a:srgbClr val="002060"/>
                </a:solidFill>
                <a:latin typeface="+mj-lt"/>
              </a:rPr>
              <a:t>Interventi, come l’agopuntura e la medicina tradizionale cinese, inclusa la fitoterapia,  possono favorire la perdita di peso. E’ vero, però, che questi approcci richiedono una forte motivazione individuale, così come si verifica per le modificazioni della dieta e dell’attività fisica.</a:t>
            </a:r>
          </a:p>
          <a:p>
            <a:pPr marL="228600" indent="-228600" algn="just">
              <a:buFont typeface="+mj-lt"/>
              <a:buAutoNum type="arabicPeriod" startAt="2"/>
              <a:defRPr/>
            </a:pPr>
            <a:endParaRPr lang="it-IT" sz="1200" dirty="0">
              <a:solidFill>
                <a:srgbClr val="002060"/>
              </a:solidFill>
              <a:latin typeface="+mj-lt"/>
            </a:endParaRPr>
          </a:p>
          <a:p>
            <a:pPr marL="228600" indent="-228600" algn="just">
              <a:buFont typeface="+mj-lt"/>
              <a:buAutoNum type="arabicPeriod" startAt="2"/>
              <a:defRPr/>
            </a:pPr>
            <a:r>
              <a:rPr lang="it-IT" sz="1200" dirty="0">
                <a:solidFill>
                  <a:srgbClr val="002060"/>
                </a:solidFill>
                <a:latin typeface="+mj-lt"/>
              </a:rPr>
              <a:t>Dal momento che l’aumento del grasso addominale (“a mela”) che si verifica in menopausa si associa con lo sviluppo di </a:t>
            </a:r>
            <a:r>
              <a:rPr lang="it-IT" sz="1200" dirty="0" err="1">
                <a:solidFill>
                  <a:srgbClr val="002060"/>
                </a:solidFill>
                <a:latin typeface="+mj-lt"/>
              </a:rPr>
              <a:t>insulino-resistenza</a:t>
            </a:r>
            <a:r>
              <a:rPr lang="it-IT" sz="1200" dirty="0">
                <a:solidFill>
                  <a:srgbClr val="002060"/>
                </a:solidFill>
                <a:latin typeface="+mj-lt"/>
              </a:rPr>
              <a:t>, c’è un aumento di interesse relativo all’uso della </a:t>
            </a:r>
            <a:r>
              <a:rPr lang="it-IT" sz="1200" dirty="0" err="1">
                <a:solidFill>
                  <a:srgbClr val="002060"/>
                </a:solidFill>
                <a:latin typeface="+mj-lt"/>
              </a:rPr>
              <a:t>metformina</a:t>
            </a:r>
            <a:r>
              <a:rPr lang="it-IT" sz="1200" dirty="0">
                <a:solidFill>
                  <a:srgbClr val="002060"/>
                </a:solidFill>
                <a:latin typeface="+mj-lt"/>
              </a:rPr>
              <a:t> (un farmaco comunemente usato nella terapia del diabete di tipo 2) allo scopo di migliorare questo cambiamento metabolico prevenendo così la progressione verso il diabete di tipo 2.</a:t>
            </a:r>
          </a:p>
          <a:p>
            <a:pPr marL="228600" indent="-228600" algn="just">
              <a:buFont typeface="+mj-lt"/>
              <a:buAutoNum type="arabicPeriod" startAt="2"/>
              <a:defRPr/>
            </a:pPr>
            <a:endParaRPr lang="it-IT" sz="1200" dirty="0">
              <a:solidFill>
                <a:srgbClr val="002060"/>
              </a:solidFill>
              <a:latin typeface="+mj-lt"/>
            </a:endParaRPr>
          </a:p>
          <a:p>
            <a:pPr marL="228600" indent="-228600" algn="just">
              <a:buFont typeface="+mj-lt"/>
              <a:buAutoNum type="arabicPeriod" startAt="2"/>
              <a:defRPr/>
            </a:pPr>
            <a:r>
              <a:rPr lang="it-IT" sz="1200" dirty="0">
                <a:solidFill>
                  <a:srgbClr val="002060"/>
                </a:solidFill>
                <a:latin typeface="+mj-lt"/>
              </a:rPr>
              <a:t>Chiedere aiuto. Fare in modo che la famiglia e gli amici supportino la tua idea di mangiare in modo sano e di fare attività fisica insieme.</a:t>
            </a:r>
          </a:p>
          <a:p>
            <a:pPr marL="228600" indent="-228600" algn="just">
              <a:buFont typeface="+mj-lt"/>
              <a:buAutoNum type="arabicPeriod" startAt="2"/>
              <a:defRPr/>
            </a:pPr>
            <a:endParaRPr lang="it-IT" sz="1200" dirty="0">
              <a:solidFill>
                <a:srgbClr val="002060"/>
              </a:solidFill>
              <a:latin typeface="+mj-lt"/>
            </a:endParaRPr>
          </a:p>
          <a:p>
            <a:pPr marL="228600" indent="-228600" algn="just">
              <a:buFont typeface="+mj-lt"/>
              <a:buAutoNum type="arabicPeriod" startAt="2"/>
              <a:defRPr/>
            </a:pPr>
            <a:r>
              <a:rPr lang="it-IT" sz="1200" dirty="0">
                <a:solidFill>
                  <a:srgbClr val="002060"/>
                </a:solidFill>
                <a:latin typeface="+mj-lt"/>
              </a:rPr>
              <a:t>Essere attive nell’affrontare la menopausa e considerarla una “occasione d’oro” per prevenire le malattie e per migliorare la salute a lungo termine e la qualità della vita.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6">
            <a:extLst>
              <a:ext uri="{FF2B5EF4-FFF2-40B4-BE49-F238E27FC236}">
                <a16:creationId xmlns:a16="http://schemas.microsoft.com/office/drawing/2014/main" id="{C8411789-479C-423A-9040-D55D227A34B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6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13E2EE6E-60EE-4DC4-A49A-5174A14B3BFB}"/>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8196" name="Subtitle 2">
            <a:extLst>
              <a:ext uri="{FF2B5EF4-FFF2-40B4-BE49-F238E27FC236}">
                <a16:creationId xmlns:a16="http://schemas.microsoft.com/office/drawing/2014/main" id="{9A80B2F1-F595-4030-84D0-D6150A1708F1}"/>
              </a:ext>
            </a:extLst>
          </p:cNvPr>
          <p:cNvSpPr>
            <a:spLocks noGrp="1"/>
          </p:cNvSpPr>
          <p:nvPr>
            <p:ph type="subTitle" idx="4294967295"/>
          </p:nvPr>
        </p:nvSpPr>
        <p:spPr>
          <a:xfrm>
            <a:off x="239713" y="6345238"/>
            <a:ext cx="9466262" cy="377825"/>
          </a:xfrm>
        </p:spPr>
        <p:txBody>
          <a:bodyPr/>
          <a:lstStyle/>
          <a:p>
            <a:pPr algn="ctr">
              <a:buFont typeface="Arial" panose="020B0604020202020204" pitchFamily="34" charset="0"/>
              <a:buNone/>
            </a:pPr>
            <a:r>
              <a:rPr lang="en-GB" altLang="en-US" sz="1800" b="1" baseline="30000">
                <a:solidFill>
                  <a:schemeClr val="bg1"/>
                </a:solidFill>
              </a:rPr>
              <a:t>International Menopause Society, PO Box 98, Camborne, Cornwall, TR14 4BQ, UK. </a:t>
            </a:r>
            <a:r>
              <a:rPr lang="en-US" altLang="en-US" sz="1800" b="1" baseline="30000">
                <a:solidFill>
                  <a:schemeClr val="bg1"/>
                </a:solidFill>
              </a:rPr>
              <a:t>Copyright International Menopause Society 2012.</a:t>
            </a:r>
            <a:endParaRPr lang="en-GB" altLang="en-US" sz="1800" b="1" baseline="30000">
              <a:solidFill>
                <a:schemeClr val="bg1"/>
              </a:solidFill>
            </a:endParaRPr>
          </a:p>
          <a:p>
            <a:pPr algn="ctr">
              <a:buFont typeface="Arial" panose="020B0604020202020204" pitchFamily="34" charset="0"/>
              <a:buNone/>
            </a:pPr>
            <a:r>
              <a:rPr lang="fr-FR" altLang="en-US" sz="1800" b="1" baseline="30000">
                <a:solidFill>
                  <a:schemeClr val="bg1"/>
                </a:solidFill>
              </a:rPr>
              <a:t>Tel: +44 1209 711 054 Fax: +44 1209 610 530 Email: leetomkinsims@btinternet.com</a:t>
            </a:r>
            <a:endParaRPr lang="en-GB" altLang="en-US" sz="1800" b="1">
              <a:solidFill>
                <a:schemeClr val="bg1"/>
              </a:solidFill>
            </a:endParaRPr>
          </a:p>
        </p:txBody>
      </p:sp>
      <p:pic>
        <p:nvPicPr>
          <p:cNvPr id="10" name="Picture 9">
            <a:extLst>
              <a:ext uri="{FF2B5EF4-FFF2-40B4-BE49-F238E27FC236}">
                <a16:creationId xmlns:a16="http://schemas.microsoft.com/office/drawing/2014/main" id="{BC827770-4796-4DD0-BBF8-5E9E70902D0C}"/>
              </a:ext>
            </a:extLst>
          </p:cNvPr>
          <p:cNvPicPr>
            <a:picLocks noChangeAspect="1"/>
          </p:cNvPicPr>
          <p:nvPr/>
        </p:nvPicPr>
        <p:blipFill>
          <a:blip r:embed="rId3" cstate="print"/>
          <a:stretch>
            <a:fillRect/>
          </a:stretch>
        </p:blipFill>
        <p:spPr>
          <a:xfrm>
            <a:off x="8337376" y="188640"/>
            <a:ext cx="1331173" cy="13299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198" name="TextBox 4">
            <a:extLst>
              <a:ext uri="{FF2B5EF4-FFF2-40B4-BE49-F238E27FC236}">
                <a16:creationId xmlns:a16="http://schemas.microsoft.com/office/drawing/2014/main" id="{B102F6A1-9AAA-42AB-BC24-6278C5FCB700}"/>
              </a:ext>
            </a:extLst>
          </p:cNvPr>
          <p:cNvSpPr txBox="1">
            <a:spLocks noChangeArrowheads="1"/>
          </p:cNvSpPr>
          <p:nvPr/>
        </p:nvSpPr>
        <p:spPr bwMode="auto">
          <a:xfrm>
            <a:off x="415925" y="476250"/>
            <a:ext cx="7632700" cy="4832350"/>
          </a:xfrm>
          <a:prstGeom prst="rect">
            <a:avLst/>
          </a:prstGeom>
          <a:noFill/>
          <a:ln w="9525">
            <a:noFill/>
            <a:miter lim="800000"/>
            <a:headEnd/>
            <a:tailEnd/>
          </a:ln>
        </p:spPr>
        <p:txBody>
          <a:bodyPr>
            <a:spAutoFit/>
          </a:bodyPr>
          <a:lstStyle/>
          <a:p>
            <a:pPr>
              <a:defRPr/>
            </a:pPr>
            <a:r>
              <a:rPr lang="en-GB" sz="1600" b="1" dirty="0" err="1">
                <a:solidFill>
                  <a:srgbClr val="7030A0"/>
                </a:solidFill>
                <a:latin typeface="Calibri" pitchFamily="34" charset="0"/>
              </a:rPr>
              <a:t>Bibliografia</a:t>
            </a:r>
            <a:endParaRPr lang="en-GB" sz="1600" b="1" dirty="0">
              <a:solidFill>
                <a:srgbClr val="7030A0"/>
              </a:solidFill>
              <a:latin typeface="Calibri" pitchFamily="34" charset="0"/>
            </a:endParaRPr>
          </a:p>
          <a:p>
            <a:pPr algn="just">
              <a:buFont typeface="Calibri" pitchFamily="34" charset="0"/>
              <a:buAutoNum type="arabicPeriod"/>
              <a:defRPr/>
            </a:pPr>
            <a:r>
              <a:rPr lang="en-AU" sz="1200" dirty="0" err="1">
                <a:solidFill>
                  <a:srgbClr val="002060"/>
                </a:solidFill>
                <a:latin typeface="Calibri" pitchFamily="34" charset="0"/>
                <a:ea typeface="Calibri" pitchFamily="34" charset="0"/>
                <a:cs typeface="Calibri" pitchFamily="34" charset="0"/>
              </a:rPr>
              <a:t>Luoto</a:t>
            </a:r>
            <a:r>
              <a:rPr lang="en-AU" sz="1200" dirty="0">
                <a:solidFill>
                  <a:srgbClr val="002060"/>
                </a:solidFill>
                <a:latin typeface="Calibri" pitchFamily="34" charset="0"/>
                <a:ea typeface="Calibri" pitchFamily="34" charset="0"/>
                <a:cs typeface="Calibri" pitchFamily="34" charset="0"/>
              </a:rPr>
              <a:t> R, </a:t>
            </a:r>
            <a:r>
              <a:rPr lang="en-AU" sz="1200" dirty="0" err="1">
                <a:solidFill>
                  <a:srgbClr val="002060"/>
                </a:solidFill>
                <a:latin typeface="Calibri" pitchFamily="34" charset="0"/>
                <a:ea typeface="Calibri" pitchFamily="34" charset="0"/>
                <a:cs typeface="Calibri" pitchFamily="34" charset="0"/>
              </a:rPr>
              <a:t>Kaprio</a:t>
            </a:r>
            <a:r>
              <a:rPr lang="en-AU" sz="1200" dirty="0">
                <a:solidFill>
                  <a:srgbClr val="002060"/>
                </a:solidFill>
                <a:latin typeface="Calibri" pitchFamily="34" charset="0"/>
                <a:ea typeface="Calibri" pitchFamily="34" charset="0"/>
                <a:cs typeface="Calibri" pitchFamily="34" charset="0"/>
              </a:rPr>
              <a:t> J, </a:t>
            </a:r>
            <a:r>
              <a:rPr lang="en-AU" sz="1200" dirty="0" err="1">
                <a:solidFill>
                  <a:srgbClr val="002060"/>
                </a:solidFill>
                <a:latin typeface="Calibri" pitchFamily="34" charset="0"/>
                <a:ea typeface="Calibri" pitchFamily="34" charset="0"/>
                <a:cs typeface="Calibri" pitchFamily="34" charset="0"/>
              </a:rPr>
              <a:t>Uutela</a:t>
            </a:r>
            <a:r>
              <a:rPr lang="en-AU" sz="1200" dirty="0">
                <a:solidFill>
                  <a:srgbClr val="002060"/>
                </a:solidFill>
                <a:latin typeface="Calibri" pitchFamily="34" charset="0"/>
                <a:ea typeface="Calibri" pitchFamily="34" charset="0"/>
                <a:cs typeface="Calibri" pitchFamily="34" charset="0"/>
              </a:rPr>
              <a:t> A. Age at natural menopause and </a:t>
            </a:r>
            <a:r>
              <a:rPr lang="en-AU" sz="1200" dirty="0" err="1">
                <a:solidFill>
                  <a:srgbClr val="002060"/>
                </a:solidFill>
                <a:latin typeface="Calibri" pitchFamily="34" charset="0"/>
                <a:ea typeface="Calibri" pitchFamily="34" charset="0"/>
                <a:cs typeface="Calibri" pitchFamily="34" charset="0"/>
              </a:rPr>
              <a:t>sociodemographic</a:t>
            </a:r>
            <a:r>
              <a:rPr lang="en-AU" sz="1200" dirty="0">
                <a:solidFill>
                  <a:srgbClr val="002060"/>
                </a:solidFill>
                <a:latin typeface="Calibri" pitchFamily="34" charset="0"/>
                <a:ea typeface="Calibri" pitchFamily="34" charset="0"/>
                <a:cs typeface="Calibri" pitchFamily="34" charset="0"/>
              </a:rPr>
              <a:t> status in Finland. Am J </a:t>
            </a:r>
            <a:r>
              <a:rPr lang="en-AU" sz="1200" dirty="0" err="1">
                <a:solidFill>
                  <a:srgbClr val="002060"/>
                </a:solidFill>
                <a:latin typeface="Calibri" pitchFamily="34" charset="0"/>
                <a:ea typeface="Calibri" pitchFamily="34" charset="0"/>
                <a:cs typeface="Calibri" pitchFamily="34" charset="0"/>
              </a:rPr>
              <a:t>Epidemiol</a:t>
            </a:r>
            <a:r>
              <a:rPr lang="en-AU" sz="1200" dirty="0">
                <a:solidFill>
                  <a:srgbClr val="002060"/>
                </a:solidFill>
                <a:latin typeface="Calibri" pitchFamily="34" charset="0"/>
                <a:ea typeface="Calibri" pitchFamily="34" charset="0"/>
                <a:cs typeface="Calibri" pitchFamily="34" charset="0"/>
              </a:rPr>
              <a:t> 1994; 139: 64/76.</a:t>
            </a:r>
            <a:endParaRPr lang="en-GB" sz="1200" dirty="0">
              <a:solidFill>
                <a:srgbClr val="002060"/>
              </a:solidFill>
              <a:latin typeface="Calibri" pitchFamily="34" charset="0"/>
              <a:ea typeface="Calibri" pitchFamily="34" charset="0"/>
              <a:cs typeface="Times New Roman" pitchFamily="18" charset="0"/>
            </a:endParaRPr>
          </a:p>
          <a:p>
            <a:pPr algn="just">
              <a:buFont typeface="Calibri" pitchFamily="34" charset="0"/>
              <a:buAutoNum type="arabicPeriod"/>
              <a:defRPr/>
            </a:pPr>
            <a:r>
              <a:rPr lang="en-GB" sz="1200" dirty="0" err="1">
                <a:solidFill>
                  <a:srgbClr val="002060"/>
                </a:solidFill>
                <a:latin typeface="Calibri" pitchFamily="34" charset="0"/>
                <a:ea typeface="Calibri" pitchFamily="34" charset="0"/>
                <a:cs typeface="Calibri" pitchFamily="34" charset="0"/>
              </a:rPr>
              <a:t>Mishra</a:t>
            </a:r>
            <a:r>
              <a:rPr lang="en-GB" sz="1200" dirty="0">
                <a:solidFill>
                  <a:srgbClr val="002060"/>
                </a:solidFill>
                <a:latin typeface="Calibri" pitchFamily="34" charset="0"/>
                <a:ea typeface="Calibri" pitchFamily="34" charset="0"/>
                <a:cs typeface="Calibri" pitchFamily="34" charset="0"/>
              </a:rPr>
              <a:t> GD, </a:t>
            </a:r>
            <a:r>
              <a:rPr lang="en-GB" sz="1200" dirty="0" err="1">
                <a:solidFill>
                  <a:srgbClr val="002060"/>
                </a:solidFill>
                <a:latin typeface="Calibri" pitchFamily="34" charset="0"/>
                <a:ea typeface="Calibri" pitchFamily="34" charset="0"/>
                <a:cs typeface="Calibri" pitchFamily="34" charset="0"/>
              </a:rPr>
              <a:t>Kuh</a:t>
            </a:r>
            <a:r>
              <a:rPr lang="en-GB" sz="1200" dirty="0">
                <a:solidFill>
                  <a:srgbClr val="002060"/>
                </a:solidFill>
                <a:latin typeface="Calibri" pitchFamily="34" charset="0"/>
                <a:ea typeface="Calibri" pitchFamily="34" charset="0"/>
                <a:cs typeface="Calibri" pitchFamily="34" charset="0"/>
              </a:rPr>
              <a:t> D. How do health symptoms during midlife relate to menopausal transition? A British prospective cohort study. BMJ. 2012.</a:t>
            </a:r>
          </a:p>
          <a:p>
            <a:pPr algn="just">
              <a:buFont typeface="Calibri" pitchFamily="34" charset="0"/>
              <a:buAutoNum type="arabicPeriod"/>
              <a:defRPr/>
            </a:pPr>
            <a:r>
              <a:rPr lang="en-GB" sz="1200" dirty="0">
                <a:solidFill>
                  <a:srgbClr val="002060"/>
                </a:solidFill>
                <a:latin typeface="Arial" charset="0"/>
                <a:ea typeface="Calibri" pitchFamily="34" charset="0"/>
                <a:cs typeface="Calibri" pitchFamily="34" charset="0"/>
                <a:hlinkClick r:id="rId4"/>
              </a:rPr>
              <a:t>PubMed.gov; The Menopause and Obesity; June 2003</a:t>
            </a:r>
            <a:r>
              <a:rPr lang="en-GB" sz="1200" dirty="0">
                <a:solidFill>
                  <a:srgbClr val="002060"/>
                </a:solidFill>
                <a:latin typeface="Calibri" pitchFamily="34" charset="0"/>
                <a:ea typeface="Calibri" pitchFamily="34" charset="0"/>
                <a:cs typeface="Calibri" pitchFamily="34" charset="0"/>
              </a:rPr>
              <a:t>.</a:t>
            </a:r>
          </a:p>
          <a:p>
            <a:pPr algn="just">
              <a:buFont typeface="Calibri" pitchFamily="34" charset="0"/>
              <a:buAutoNum type="arabicPeriod"/>
              <a:defRPr/>
            </a:pPr>
            <a:r>
              <a:rPr lang="en-GB" sz="1200" dirty="0">
                <a:solidFill>
                  <a:srgbClr val="002060"/>
                </a:solidFill>
                <a:latin typeface="Calibri" pitchFamily="34" charset="0"/>
                <a:ea typeface="Calibri" pitchFamily="34" charset="0"/>
                <a:cs typeface="Calibri" pitchFamily="34" charset="0"/>
              </a:rPr>
              <a:t>Davis SR, Castelo-Branco</a:t>
            </a:r>
            <a:r>
              <a:rPr lang="en-GB" sz="1200" baseline="30000" dirty="0">
                <a:solidFill>
                  <a:srgbClr val="002060"/>
                </a:solidFill>
                <a:latin typeface="Calibri" pitchFamily="34" charset="0"/>
                <a:ea typeface="Calibri" pitchFamily="34" charset="0"/>
                <a:cs typeface="Calibri" pitchFamily="34" charset="0"/>
              </a:rPr>
              <a:t> </a:t>
            </a:r>
            <a:r>
              <a:rPr lang="en-GB" sz="1200" dirty="0">
                <a:solidFill>
                  <a:srgbClr val="002060"/>
                </a:solidFill>
                <a:latin typeface="Calibri" pitchFamily="34" charset="0"/>
                <a:ea typeface="Calibri" pitchFamily="34" charset="0"/>
                <a:cs typeface="Calibri" pitchFamily="34" charset="0"/>
              </a:rPr>
              <a:t>C, Chedraui</a:t>
            </a:r>
            <a:r>
              <a:rPr lang="en-GB" sz="1200" baseline="30000" dirty="0">
                <a:solidFill>
                  <a:srgbClr val="002060"/>
                </a:solidFill>
                <a:latin typeface="Calibri" pitchFamily="34" charset="0"/>
                <a:ea typeface="Calibri" pitchFamily="34" charset="0"/>
                <a:cs typeface="Calibri" pitchFamily="34" charset="0"/>
              </a:rPr>
              <a:t> </a:t>
            </a:r>
            <a:r>
              <a:rPr lang="en-GB" sz="1200" dirty="0">
                <a:solidFill>
                  <a:srgbClr val="002060"/>
                </a:solidFill>
                <a:latin typeface="Calibri" pitchFamily="34" charset="0"/>
                <a:ea typeface="Calibri" pitchFamily="34" charset="0"/>
                <a:cs typeface="Calibri" pitchFamily="34" charset="0"/>
              </a:rPr>
              <a:t>P, Lumsden</a:t>
            </a:r>
            <a:r>
              <a:rPr lang="en-GB" sz="1200" baseline="30000" dirty="0">
                <a:solidFill>
                  <a:srgbClr val="002060"/>
                </a:solidFill>
                <a:latin typeface="Calibri" pitchFamily="34" charset="0"/>
                <a:ea typeface="Calibri" pitchFamily="34" charset="0"/>
                <a:cs typeface="Calibri" pitchFamily="34" charset="0"/>
              </a:rPr>
              <a:t> </a:t>
            </a:r>
            <a:r>
              <a:rPr lang="en-GB" sz="1200" dirty="0">
                <a:solidFill>
                  <a:srgbClr val="002060"/>
                </a:solidFill>
                <a:latin typeface="Calibri" pitchFamily="34" charset="0"/>
                <a:ea typeface="Calibri" pitchFamily="34" charset="0"/>
                <a:cs typeface="Calibri" pitchFamily="34" charset="0"/>
              </a:rPr>
              <a:t>MA, Nappi</a:t>
            </a:r>
            <a:r>
              <a:rPr lang="en-GB" sz="1200" baseline="30000" dirty="0">
                <a:solidFill>
                  <a:srgbClr val="002060"/>
                </a:solidFill>
                <a:latin typeface="Calibri" pitchFamily="34" charset="0"/>
                <a:ea typeface="Calibri" pitchFamily="34" charset="0"/>
                <a:cs typeface="Calibri" pitchFamily="34" charset="0"/>
              </a:rPr>
              <a:t> </a:t>
            </a:r>
            <a:r>
              <a:rPr lang="en-GB" sz="1200" dirty="0">
                <a:solidFill>
                  <a:srgbClr val="002060"/>
                </a:solidFill>
                <a:latin typeface="Calibri" pitchFamily="34" charset="0"/>
                <a:ea typeface="Calibri" pitchFamily="34" charset="0"/>
                <a:cs typeface="Calibri" pitchFamily="34" charset="0"/>
              </a:rPr>
              <a:t>RE, Shah D and Villaseca P Understanding weight gain at menopause: a systematic review, Climacteric 2012.</a:t>
            </a:r>
          </a:p>
          <a:p>
            <a:pPr algn="just">
              <a:buFont typeface="Calibri" pitchFamily="34" charset="0"/>
              <a:buAutoNum type="arabicPeriod"/>
              <a:defRPr/>
            </a:pPr>
            <a:r>
              <a:rPr lang="en-GB" sz="1200" dirty="0">
                <a:solidFill>
                  <a:srgbClr val="002060"/>
                </a:solidFill>
                <a:latin typeface="Calibri" pitchFamily="34" charset="0"/>
                <a:ea typeface="Calibri" pitchFamily="34" charset="0"/>
                <a:cs typeface="Calibri" pitchFamily="34" charset="0"/>
              </a:rPr>
              <a:t>Ainsworth BE, et al. 2011 Compendium of physical activities: A second update of codes and MET values. Medicine &amp; Science in Sports &amp; Exercise. 2011; 43: 1575.</a:t>
            </a:r>
          </a:p>
          <a:p>
            <a:pPr algn="just">
              <a:buFont typeface="Calibri" pitchFamily="34" charset="0"/>
              <a:buAutoNum type="arabicPeriod"/>
              <a:defRPr/>
            </a:pPr>
            <a:r>
              <a:rPr lang="en-GB" sz="1200" dirty="0">
                <a:solidFill>
                  <a:srgbClr val="002060"/>
                </a:solidFill>
                <a:latin typeface="Calibri" pitchFamily="34" charset="0"/>
                <a:cs typeface="Times New Roman" pitchFamily="18" charset="0"/>
              </a:rPr>
              <a:t>Hall KD, et al. 2011 Quantification of the effect of energy imbalance on bodyweight. Lancet 2011; 378: 826–37.</a:t>
            </a:r>
            <a:endParaRPr lang="en-GB" sz="1200" dirty="0">
              <a:solidFill>
                <a:srgbClr val="002060"/>
              </a:solidFill>
              <a:latin typeface="Calibri" pitchFamily="34" charset="0"/>
              <a:ea typeface="Calibri" pitchFamily="34" charset="0"/>
              <a:cs typeface="Calibri" pitchFamily="34" charset="0"/>
            </a:endParaRPr>
          </a:p>
          <a:p>
            <a:pPr>
              <a:defRPr/>
            </a:pPr>
            <a:endParaRPr lang="en-GB" sz="1200" dirty="0">
              <a:solidFill>
                <a:srgbClr val="7030A0"/>
              </a:solidFill>
              <a:latin typeface="Calibri" pitchFamily="34" charset="0"/>
            </a:endParaRPr>
          </a:p>
          <a:p>
            <a:pPr>
              <a:defRPr/>
            </a:pPr>
            <a:r>
              <a:rPr lang="it-IT" sz="1600" b="1" dirty="0">
                <a:solidFill>
                  <a:srgbClr val="7030A0"/>
                </a:solidFill>
                <a:latin typeface="Calibri" pitchFamily="34" charset="0"/>
              </a:rPr>
              <a:t>Dichiarazione</a:t>
            </a:r>
          </a:p>
          <a:p>
            <a:pPr algn="just">
              <a:defRPr/>
            </a:pPr>
            <a:r>
              <a:rPr lang="it-IT" sz="1200" dirty="0">
                <a:solidFill>
                  <a:srgbClr val="002060"/>
                </a:solidFill>
                <a:latin typeface="Calibri" pitchFamily="34" charset="0"/>
              </a:rPr>
              <a:t>Le informazioni riportate in questo opuscolo potrebbero non essere applicabili in relazione alle circostanze dei singoli individui e dovrebbero sempre essere discusse con il proprio medico di fiducia.  Questa pubblicazione ha soltanto lo scopo di informare e di sensibilizzare sul tema.  La Società Internazionale della Menopausa non può assumersi, in alcun modo, la responsabilità derivante dall’uso improprio di questa pubblicazione e delle informazioni in essa contenute.</a:t>
            </a:r>
          </a:p>
          <a:p>
            <a:pPr algn="just">
              <a:defRPr/>
            </a:pPr>
            <a:endParaRPr lang="it-IT" sz="1200" b="1" dirty="0">
              <a:solidFill>
                <a:srgbClr val="002060"/>
              </a:solidFill>
              <a:latin typeface="Calibri" pitchFamily="34" charset="0"/>
            </a:endParaRPr>
          </a:p>
          <a:p>
            <a:pPr>
              <a:defRPr/>
            </a:pPr>
            <a:r>
              <a:rPr lang="it-IT" sz="1200" b="1" dirty="0">
                <a:solidFill>
                  <a:srgbClr val="7030A0"/>
                </a:solidFill>
                <a:latin typeface="Calibri" pitchFamily="34" charset="0"/>
              </a:rPr>
              <a:t>Versione Italiana tradotta da</a:t>
            </a:r>
          </a:p>
          <a:p>
            <a:pPr>
              <a:defRPr/>
            </a:pPr>
            <a:r>
              <a:rPr lang="it-IT" sz="1200" dirty="0">
                <a:solidFill>
                  <a:srgbClr val="002060"/>
                </a:solidFill>
                <a:latin typeface="+mj-lt"/>
              </a:rPr>
              <a:t>prof.ssa </a:t>
            </a:r>
            <a:r>
              <a:rPr lang="it-IT" sz="1200" b="1" dirty="0">
                <a:solidFill>
                  <a:srgbClr val="002060"/>
                </a:solidFill>
                <a:latin typeface="+mj-lt"/>
              </a:rPr>
              <a:t>Rossella E. Nappi</a:t>
            </a:r>
            <a:endParaRPr lang="it-IT" sz="1200" dirty="0">
              <a:solidFill>
                <a:srgbClr val="002060"/>
              </a:solidFill>
              <a:latin typeface="+mj-lt"/>
            </a:endParaRPr>
          </a:p>
          <a:p>
            <a:pPr>
              <a:defRPr/>
            </a:pPr>
            <a:r>
              <a:rPr lang="it-IT" sz="1200" dirty="0">
                <a:solidFill>
                  <a:srgbClr val="002060"/>
                </a:solidFill>
                <a:latin typeface="+mj-lt"/>
              </a:rPr>
              <a:t>Endocrinologia Ginecologica e della Menopausa</a:t>
            </a:r>
          </a:p>
          <a:p>
            <a:pPr>
              <a:defRPr/>
            </a:pPr>
            <a:r>
              <a:rPr lang="it-IT" sz="1200" dirty="0">
                <a:solidFill>
                  <a:srgbClr val="002060"/>
                </a:solidFill>
                <a:latin typeface="+mj-lt"/>
              </a:rPr>
              <a:t>IRCCS Fondazione S. Matteo, Università degli Studi di Pavia</a:t>
            </a:r>
          </a:p>
          <a:p>
            <a:pPr algn="just">
              <a:defRPr/>
            </a:pPr>
            <a:endParaRPr lang="it-IT" sz="1200" b="1" dirty="0">
              <a:solidFill>
                <a:srgbClr val="7030A0"/>
              </a:solidFill>
              <a:latin typeface="Calibri" pitchFamily="34" charset="0"/>
            </a:endParaRPr>
          </a:p>
          <a:p>
            <a:pPr algn="just">
              <a:defRPr/>
            </a:pPr>
            <a:endParaRPr lang="it-IT" sz="1200" b="1" dirty="0">
              <a:solidFill>
                <a:srgbClr val="7030A0"/>
              </a:solidFill>
              <a:latin typeface="Calibri" pitchFamily="34" charset="0"/>
            </a:endParaRPr>
          </a:p>
          <a:p>
            <a:pPr algn="just">
              <a:defRPr/>
            </a:pPr>
            <a:endParaRPr lang="it-IT" sz="1200" b="1" dirty="0">
              <a:solidFill>
                <a:srgbClr val="7030A0"/>
              </a:solidFill>
              <a:latin typeface="Calibri"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640</TotalTime>
  <Words>1721</Words>
  <Application>Microsoft Office PowerPoint</Application>
  <PresentationFormat>A4 Paper (210x297 mm)</PresentationFormat>
  <Paragraphs>127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Times New Roman</vt:lpstr>
      <vt:lpstr>Consolas</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Migraine Action Association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Demelza Burn</dc:creator>
  <cp:lastModifiedBy>Jordan Bearce</cp:lastModifiedBy>
  <cp:revision>94</cp:revision>
  <dcterms:created xsi:type="dcterms:W3CDTF">2011-09-09T13:18:00Z</dcterms:created>
  <dcterms:modified xsi:type="dcterms:W3CDTF">2020-07-08T18:25:54Z</dcterms:modified>
</cp:coreProperties>
</file>