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4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E7C"/>
    <a:srgbClr val="560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76" autoAdjust="0"/>
  </p:normalViewPr>
  <p:slideViewPr>
    <p:cSldViewPr>
      <p:cViewPr>
        <p:scale>
          <a:sx n="94" d="100"/>
          <a:sy n="94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77F95-7C39-4974-9854-EBBB69CCF98C}" type="datetimeFigureOut">
              <a:rPr lang="en-GB" smtClean="0"/>
              <a:t>15/07/2014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17309-382F-4DF0-BAE4-AF0E71089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0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9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133600"/>
            <a:ext cx="8569325" cy="41036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8CECC-6547-4505-BB6E-D2F914893062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E84C2C-074D-4DD4-ADFF-4A0CB281C1A5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263080" cy="4713387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412776"/>
            <a:ext cx="6153472" cy="47133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C8BEA-2B3B-443B-BAA8-B3A28D6F9E83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E30569-F347-4E93-9B23-AB5AAC03CAEA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57626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133600"/>
            <a:ext cx="8569325" cy="4103688"/>
          </a:xfrm>
          <a:prstGeom prst="rect">
            <a:avLst/>
          </a:prstGeom>
        </p:spPr>
        <p:txBody>
          <a:bodyPr/>
          <a:lstStyle>
            <a:lvl1pPr>
              <a:buClr>
                <a:schemeClr val="accent4">
                  <a:lumMod val="75000"/>
                  <a:lumOff val="25000"/>
                </a:schemeClr>
              </a:buClr>
              <a:buSzPct val="70000"/>
              <a:buFont typeface="Wingdings 3" pitchFamily="18" charset="2"/>
              <a:buChar char="u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23528" y="1484784"/>
            <a:ext cx="8568952" cy="432048"/>
          </a:xfrm>
          <a:prstGeom prst="rect">
            <a:avLst/>
          </a:prstGeom>
        </p:spPr>
        <p:txBody>
          <a:bodyPr/>
          <a:lstStyle>
            <a:lvl1pPr>
              <a:buNone/>
              <a:defRPr sz="2800" i="1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9B67BD-A4F6-4B66-8176-A1F418095558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219983-E0A3-4054-8308-487BD3CD0978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08625" y="231775"/>
            <a:ext cx="2663825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Oncology in midlife and beyond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2013</a:t>
            </a:r>
            <a:endParaRPr lang="en-US" sz="11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C5F63-E58A-4CE0-A41A-5D6FA3512AE3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533F9-DF60-49CC-AE6B-6ACF700C2F6A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4172272" cy="399330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244280" cy="399330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CC03F-CC7A-417B-AD25-3390DE8EE13E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0EC8D-EB1F-4637-894D-F70F0A591D97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173860" cy="576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852935"/>
            <a:ext cx="4173860" cy="3273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247455" cy="576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247455" cy="32732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28B7E-550C-49E9-B642-69F4488CBB4F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08464B-1BF2-4D61-BC76-B919F12454E2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6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412875"/>
            <a:ext cx="8928100" cy="5762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9B7885-C83E-49E2-BCFA-A68E6E34019E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7575B0-FBF5-4E8D-A074-5E9E4E11F80F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5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3A022-EEAA-49F8-A911-4DF96ECFD3EC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45B4D7-1FDD-4002-8C3B-7E40D9CB4144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9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3008313" cy="86409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66E9A-4EB3-455F-BF95-CFED84ACE0C2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CA4E8B-149F-4D2C-8966-877759CD1080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7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31479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376988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FB887-57A5-4AB2-87C3-6A63A68D0125}" type="datetimeFigureOut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15/07/2014</a:t>
            </a:fld>
            <a:endParaRPr lang="en-GB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3438" y="6376988"/>
            <a:ext cx="17287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609EF4-8517-4451-8BE9-8C417C7E847F}" type="slidenum">
              <a:rPr lang="en-GB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8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132138" y="171450"/>
            <a:ext cx="5111750" cy="503238"/>
          </a:xfrm>
          <a:prstGeom prst="rect">
            <a:avLst/>
          </a:prstGeom>
          <a:solidFill>
            <a:srgbClr val="827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08625" y="231775"/>
            <a:ext cx="2663825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Oncology in midlife and beyond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2013</a:t>
            </a:r>
            <a:endParaRPr lang="en-US" sz="11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00AA"/>
        </a:buClr>
        <a:buSzPct val="70000"/>
        <a:buFont typeface="Wingdings 3" pitchFamily="18" charset="2"/>
        <a:buChar char="u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916832"/>
            <a:ext cx="8640960" cy="18002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>
                <a:solidFill>
                  <a:schemeClr val="tx1"/>
                </a:solidFill>
              </a:rPr>
              <a:t>World Menopause Day 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2014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3933056"/>
            <a:ext cx="8640960" cy="18425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Prevention of Diseases </a:t>
            </a:r>
            <a:endParaRPr lang="en-US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after </a:t>
            </a:r>
            <a:r>
              <a:rPr lang="en-US" sz="4800" dirty="0" smtClean="0">
                <a:solidFill>
                  <a:srgbClr val="FFFF00"/>
                </a:solidFill>
              </a:rPr>
              <a:t>Menopause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9512" y="1124744"/>
            <a:ext cx="8784976" cy="64807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>
                <a:solidFill>
                  <a:srgbClr val="FFFF00"/>
                </a:solidFill>
              </a:rPr>
              <a:t>Dementia, Cognitive Decline, Depression (</a:t>
            </a:r>
            <a:r>
              <a:rPr lang="en-US" sz="3200" dirty="0" err="1" smtClean="0">
                <a:solidFill>
                  <a:srgbClr val="FFFF00"/>
                </a:solidFill>
              </a:rPr>
              <a:t>cont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8640960" cy="468052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Improving Brain Health</a:t>
            </a:r>
            <a:r>
              <a:rPr lang="en-US" dirty="0" smtClean="0"/>
              <a:t>: reduction in CVD and associated risk factors (</a:t>
            </a:r>
            <a:r>
              <a:rPr lang="en-US" dirty="0" err="1" smtClean="0"/>
              <a:t>Stampfer</a:t>
            </a:r>
            <a:r>
              <a:rPr lang="en-US" dirty="0" smtClean="0"/>
              <a:t> MJ 2006)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Increasing Cognitive Reserve</a:t>
            </a:r>
            <a:r>
              <a:rPr lang="en-US" dirty="0" smtClean="0"/>
              <a:t>: Mentally stimulating leisure activities and social engagement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Reducing Alzheimer pathology</a:t>
            </a:r>
            <a:r>
              <a:rPr lang="en-US" dirty="0" smtClean="0"/>
              <a:t>: Aerobic exercise reduces risk by 28%, reduces </a:t>
            </a:r>
            <a:r>
              <a:rPr lang="el-GR" dirty="0" smtClean="0"/>
              <a:t>β</a:t>
            </a:r>
            <a:r>
              <a:rPr lang="en-US" dirty="0" smtClean="0"/>
              <a:t>-amyloid, increases hippocampus volume and enhances neurotropic factors (Williams JW 2010;Erickson KI 2011;Kobilo T 2011); data on the effects of MHT are inconclusive</a:t>
            </a:r>
          </a:p>
          <a:p>
            <a:pPr algn="just"/>
            <a:r>
              <a:rPr lang="en-US" dirty="0" smtClean="0"/>
              <a:t>Depression is highly prevalent (</a:t>
            </a:r>
            <a:r>
              <a:rPr lang="en-US" dirty="0" err="1" smtClean="0"/>
              <a:t>Weissman</a:t>
            </a:r>
            <a:r>
              <a:rPr lang="en-US" dirty="0" smtClean="0"/>
              <a:t> MM 1996), may be associated with Alzheimer’s disease risk (Maki PM 2010) and should be identified early with appropriate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052736"/>
            <a:ext cx="8640960" cy="576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Cancer risk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72816"/>
            <a:ext cx="8640960" cy="462250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World-wide in 2012 there were 6.7 million cases in women, with an increasing rate expected (</a:t>
            </a:r>
            <a:r>
              <a:rPr lang="en-US" dirty="0" err="1" smtClean="0"/>
              <a:t>Ferlay</a:t>
            </a:r>
            <a:r>
              <a:rPr lang="en-US" dirty="0" smtClean="0"/>
              <a:t> J 2013)</a:t>
            </a:r>
          </a:p>
          <a:p>
            <a:pPr algn="just"/>
            <a:r>
              <a:rPr lang="en-US" dirty="0" smtClean="0"/>
              <a:t>The most common cancer is breast cancer (25.2% of cases) but the mortality is highest for lung cancer</a:t>
            </a:r>
          </a:p>
          <a:p>
            <a:pPr algn="just"/>
            <a:r>
              <a:rPr lang="en-US" dirty="0" smtClean="0"/>
              <a:t>Screening for various cancers involves examination, genetic testing, cytology or HPV testing, imaging, fecal occult blood testing, colonoscopy and other methods which vary by country and region</a:t>
            </a:r>
          </a:p>
          <a:p>
            <a:pPr algn="just"/>
            <a:r>
              <a:rPr lang="en-US" dirty="0" smtClean="0"/>
              <a:t>Prevention by life style changes (smoking, alcohol, BMI, physical activity) have been documented to reduce cancer rates and mortality (Gompel A 2013.) In EPIC, prevention of 12.6% of all cancers was found (</a:t>
            </a:r>
            <a:r>
              <a:rPr lang="en-US" dirty="0" err="1" smtClean="0"/>
              <a:t>Romaguera</a:t>
            </a:r>
            <a:r>
              <a:rPr lang="en-US" dirty="0" smtClean="0"/>
              <a:t> D 2012)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268760"/>
            <a:ext cx="8640960" cy="7060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srgbClr val="FFFF00"/>
                </a:solidFill>
              </a:rPr>
              <a:t>Use of MHT for Prevention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974850"/>
            <a:ext cx="8640960" cy="44784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In women close to menopause, consistent data from observational studies, RCTs and meta-analyses show that estrogen therapy reduces coronary heart disease and mortality with rare risks (De Villiers TJ 2013; Lobo RA 2014.) Findings in women treated with the addition of </a:t>
            </a:r>
            <a:r>
              <a:rPr lang="en-US" dirty="0" err="1" smtClean="0"/>
              <a:t>progestogen</a:t>
            </a:r>
            <a:r>
              <a:rPr lang="en-US" dirty="0" smtClean="0"/>
              <a:t> are less clear</a:t>
            </a:r>
          </a:p>
          <a:p>
            <a:pPr algn="just"/>
            <a:r>
              <a:rPr lang="en-US" dirty="0" smtClean="0"/>
              <a:t>While individualization is key, estrogen-based MHT may be considered as part of the prevention strategy for women at the onset of menopause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268760"/>
            <a:ext cx="8640960" cy="7060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srgbClr val="FFFF00"/>
                </a:solidFill>
              </a:rPr>
              <a:t>Conclusion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132857"/>
            <a:ext cx="8640960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solidFill>
                  <a:schemeClr val="tx1"/>
                </a:solidFill>
              </a:rPr>
              <a:t>Assessment of risks for diseases assumes a great importance at the onset of menopause; with the following 10 years affording an important window for intervention</a:t>
            </a:r>
          </a:p>
          <a:p>
            <a:pPr algn="just"/>
            <a:r>
              <a:rPr lang="en-US" dirty="0" smtClean="0"/>
              <a:t>Life-style adjustments including increasing physical activity, control of body weight, mentally stimulating activity, screening for cancer and consideration of MHT are all part of this strategy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340768"/>
            <a:ext cx="864096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Rationale for Prevention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276872"/>
            <a:ext cx="8640960" cy="3600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Millions of women world-wide are entering Menopause</a:t>
            </a:r>
          </a:p>
          <a:p>
            <a:pPr algn="just"/>
            <a:r>
              <a:rPr lang="en-US" dirty="0" smtClean="0"/>
              <a:t>Chronic diseases begin to occur about 10 years after the onset of menopause and are a major source of morbidity, decreased quality of life, mortality and economic burden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 major opportunity exists at the onset of menopause to identify risks and initiate prevention strategies to prevent down stream consequences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628800"/>
            <a:ext cx="8640960" cy="81705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Chronic Diseases after Menopause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780928"/>
            <a:ext cx="8640960" cy="32682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Obesity, Metabolic Syndrome and Diabetes</a:t>
            </a:r>
          </a:p>
          <a:p>
            <a:r>
              <a:rPr lang="en-US" dirty="0" smtClean="0"/>
              <a:t>Cardiovascular Disease</a:t>
            </a:r>
          </a:p>
          <a:p>
            <a:r>
              <a:rPr lang="en-US" dirty="0" smtClean="0"/>
              <a:t>Osteoporosis and Chronic Arthritis</a:t>
            </a:r>
          </a:p>
          <a:p>
            <a:r>
              <a:rPr lang="en-US" dirty="0" smtClean="0"/>
              <a:t>Dementia, Cognitive Decline and Depression</a:t>
            </a:r>
          </a:p>
          <a:p>
            <a:r>
              <a:rPr lang="en-US" dirty="0" smtClean="0"/>
              <a:t>Cancer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78160" y="1124744"/>
            <a:ext cx="8587680" cy="71933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Obesity and Diabetes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587680" cy="43204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Approximately 14% of the global population is obese</a:t>
            </a:r>
          </a:p>
          <a:p>
            <a:pPr algn="just"/>
            <a:r>
              <a:rPr lang="en-US" dirty="0" smtClean="0"/>
              <a:t>Central adiposity is associated with insulin resistance and Diabetes (</a:t>
            </a:r>
            <a:r>
              <a:rPr lang="en-US" dirty="0" err="1" smtClean="0"/>
              <a:t>Cerhan</a:t>
            </a:r>
            <a:r>
              <a:rPr lang="en-US" dirty="0" smtClean="0"/>
              <a:t> JR 2014)</a:t>
            </a:r>
          </a:p>
          <a:p>
            <a:pPr algn="just"/>
            <a:r>
              <a:rPr lang="en-US" dirty="0" smtClean="0"/>
              <a:t>After menopause body composition changes resulting in central adiposity (android) (</a:t>
            </a:r>
            <a:r>
              <a:rPr lang="en-US" dirty="0" err="1" smtClean="0"/>
              <a:t>Abdulnour</a:t>
            </a:r>
            <a:r>
              <a:rPr lang="en-US" dirty="0" smtClean="0"/>
              <a:t> J 2012)</a:t>
            </a:r>
          </a:p>
          <a:p>
            <a:pPr algn="just"/>
            <a:r>
              <a:rPr lang="en-US" dirty="0" smtClean="0"/>
              <a:t>Prevention and treatment of Obesity </a:t>
            </a:r>
            <a:r>
              <a:rPr lang="en-US" dirty="0" smtClean="0"/>
              <a:t>include: exercise</a:t>
            </a:r>
            <a:r>
              <a:rPr lang="en-US" dirty="0" smtClean="0"/>
              <a:t>, caloric restriction and some complementary/alternative approaches. Pharmacotherapy and bariatric surgery may have a  role in selective cases (Davis SR 2012)</a:t>
            </a:r>
          </a:p>
          <a:p>
            <a:pPr algn="just"/>
            <a:r>
              <a:rPr lang="en-US" dirty="0" smtClean="0"/>
              <a:t>MHT reduces central adiposity and insulin resistance and the onset of Diabetes; it does not cause weight gain (Sorensen MB 2001, Davis SR 2012, Manson JE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1520" y="2060848"/>
            <a:ext cx="8640960" cy="42770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Coronary Heart Disease is the leading cause of death in women</a:t>
            </a:r>
          </a:p>
          <a:p>
            <a:pPr algn="just"/>
            <a:r>
              <a:rPr lang="en-US" dirty="0" smtClean="0"/>
              <a:t>The prevalence of disease while lower than in  men increases rapidly after menopause; but women fare worse than men after an event (Go AS 2014)</a:t>
            </a:r>
          </a:p>
          <a:p>
            <a:pPr algn="just"/>
            <a:r>
              <a:rPr lang="en-US" dirty="0" smtClean="0"/>
              <a:t>Screening for CVD after menopause is important with attention to BP, BMI and lab measurements</a:t>
            </a:r>
          </a:p>
          <a:p>
            <a:pPr algn="just"/>
            <a:r>
              <a:rPr lang="en-US" dirty="0" smtClean="0"/>
              <a:t>Various risk calculators are available with “low risk” being defined as a 10 year risk of an event of &lt;7.5% (AHA 2014)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1268760"/>
            <a:ext cx="8640960" cy="7109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Cardiovascular Disease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3864" y="1066726"/>
            <a:ext cx="864096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Cardiovascular Disease (</a:t>
            </a:r>
            <a:r>
              <a:rPr lang="en-US" dirty="0" err="1" smtClean="0">
                <a:solidFill>
                  <a:srgbClr val="FFFF00"/>
                </a:solidFill>
              </a:rPr>
              <a:t>cont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844824"/>
            <a:ext cx="8640960" cy="4645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Diet and life style recommendations (cessation of smoking, exercise, etc.) have been well established; the 10 year coronary risk has been shown to be reduced by 12-14% by life style intervention (</a:t>
            </a:r>
            <a:r>
              <a:rPr lang="en-US" dirty="0" err="1" smtClean="0"/>
              <a:t>Maruthur</a:t>
            </a:r>
            <a:r>
              <a:rPr lang="en-US" dirty="0" smtClean="0"/>
              <a:t> NM 2009) </a:t>
            </a:r>
          </a:p>
          <a:p>
            <a:pPr algn="just"/>
            <a:r>
              <a:rPr lang="en-US" dirty="0" smtClean="0"/>
              <a:t>In contrast to men, for primary prevention in women, statins and aspirin do not have a role (</a:t>
            </a:r>
            <a:r>
              <a:rPr lang="en-US" dirty="0" err="1" smtClean="0"/>
              <a:t>Hodis</a:t>
            </a:r>
            <a:r>
              <a:rPr lang="en-US" dirty="0" smtClean="0"/>
              <a:t> HN 2013)</a:t>
            </a:r>
          </a:p>
          <a:p>
            <a:pPr algn="just"/>
            <a:r>
              <a:rPr lang="en-US" dirty="0" smtClean="0"/>
              <a:t>In healthy women at the onset of menopause, consistent data from many sources suggest that estrogen therapy decreases coronary disease and mortality (Lobo RA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196752"/>
            <a:ext cx="864096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srgbClr val="FFFF00"/>
                </a:solidFill>
              </a:rPr>
              <a:t>Osteoporosis and Chronic Arthritis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132856"/>
            <a:ext cx="8640960" cy="43204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Osteoporosis-related  fractures will affect one third of women after age 50 (</a:t>
            </a:r>
            <a:r>
              <a:rPr lang="en-US" dirty="0" err="1" smtClean="0"/>
              <a:t>Johnell</a:t>
            </a:r>
            <a:r>
              <a:rPr lang="en-US" dirty="0" smtClean="0"/>
              <a:t> O 2005)</a:t>
            </a:r>
          </a:p>
          <a:p>
            <a:pPr algn="just"/>
            <a:r>
              <a:rPr lang="en-US" dirty="0" smtClean="0"/>
              <a:t>With increased life expectancy, osteoporosis will increase by 240% by 2050 (</a:t>
            </a:r>
            <a:r>
              <a:rPr lang="en-US" dirty="0" err="1" smtClean="0"/>
              <a:t>Gullberg</a:t>
            </a:r>
            <a:r>
              <a:rPr lang="en-US" dirty="0" smtClean="0"/>
              <a:t> B 1977)</a:t>
            </a:r>
          </a:p>
          <a:p>
            <a:pPr algn="just"/>
            <a:r>
              <a:rPr lang="en-US" dirty="0" smtClean="0"/>
              <a:t>In the US, osteoporosis-related fractures cost over $19 billion; hip fractures account for 72%</a:t>
            </a:r>
          </a:p>
          <a:p>
            <a:pPr algn="just"/>
            <a:r>
              <a:rPr lang="en-US" dirty="0" smtClean="0"/>
              <a:t>Prevention strategies include: avoidance of tobacco, excessive alcohol, glucocorticoids, and thyroid; preventing falls; moderate weight-bearing exercise; Dietary reference intake of 1200 mg of calcium and 600-800 IU of </a:t>
            </a:r>
            <a:r>
              <a:rPr lang="en-US" dirty="0" err="1" smtClean="0"/>
              <a:t>Vit</a:t>
            </a:r>
            <a:r>
              <a:rPr lang="en-US" dirty="0" smtClean="0"/>
              <a:t> D (IOM 2010)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980728"/>
            <a:ext cx="8640960" cy="7920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Osteoporosis and Chronic Arthritis (</a:t>
            </a:r>
            <a:r>
              <a:rPr lang="en-US" dirty="0" err="1" smtClean="0">
                <a:solidFill>
                  <a:srgbClr val="FFFF00"/>
                </a:solidFill>
              </a:rPr>
              <a:t>cont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8640960" cy="475252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Osteoporosis risk should be assessed using models such as FRAX</a:t>
            </a:r>
          </a:p>
          <a:p>
            <a:pPr algn="just"/>
            <a:r>
              <a:rPr lang="en-US" dirty="0" smtClean="0"/>
              <a:t>Pharmacological intervention is advised with a 10-year risk of hip fracture of 5%</a:t>
            </a:r>
          </a:p>
          <a:p>
            <a:pPr algn="just"/>
            <a:r>
              <a:rPr lang="en-US" dirty="0" smtClean="0"/>
              <a:t>Options included MHT (De Villiers TJ 2009;2012); SERMS (</a:t>
            </a:r>
            <a:r>
              <a:rPr lang="en-US" dirty="0" err="1" smtClean="0"/>
              <a:t>Ettinger</a:t>
            </a:r>
            <a:r>
              <a:rPr lang="en-US" dirty="0" smtClean="0"/>
              <a:t> B 1999; Lindsay R 2009); Limited or no role for Bisphosphonates, </a:t>
            </a:r>
            <a:r>
              <a:rPr lang="en-US" dirty="0" err="1" smtClean="0"/>
              <a:t>Denosumab</a:t>
            </a:r>
            <a:r>
              <a:rPr lang="en-US" dirty="0" smtClean="0"/>
              <a:t> and other agents for prevention</a:t>
            </a:r>
          </a:p>
          <a:p>
            <a:pPr algn="just"/>
            <a:r>
              <a:rPr lang="en-US" dirty="0" smtClean="0"/>
              <a:t>Osteoarthritis affects nearly 60 million in the US; is second only to CHD as a cause of work disability &gt; age 50; currently costs over $100 billion</a:t>
            </a:r>
          </a:p>
          <a:p>
            <a:pPr algn="just"/>
            <a:r>
              <a:rPr lang="en-US" dirty="0" smtClean="0"/>
              <a:t>Early identification of cases at menopause  is important with interventions such as physical therapy, weight loss, exercise, anti-inflammatory agents (Arthritis Foundation 2014) and possibly estrogen (</a:t>
            </a:r>
            <a:r>
              <a:rPr lang="en-US" dirty="0" err="1" smtClean="0"/>
              <a:t>Tanko</a:t>
            </a:r>
            <a:r>
              <a:rPr lang="en-US" dirty="0" smtClean="0"/>
              <a:t> TB 2007)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18864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/>
              <a:t>Prevention of Diseases after Menopause</a:t>
            </a:r>
          </a:p>
          <a:p>
            <a:pPr algn="r"/>
            <a:r>
              <a:rPr lang="en-GB" sz="1600" b="1" dirty="0" smtClean="0"/>
              <a:t>2014</a:t>
            </a:r>
            <a:endParaRPr lang="en-GB" sz="16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69880" y="1124744"/>
            <a:ext cx="8622600" cy="70609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srgbClr val="FFFF00"/>
                </a:solidFill>
              </a:rPr>
              <a:t>Dementia, Cognitive Decline, Depression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9880" y="1988841"/>
            <a:ext cx="8622600" cy="40324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00AA"/>
              </a:buClr>
              <a:buSzPct val="70000"/>
              <a:buFont typeface="Wingdings 3" pitchFamily="18" charset="2"/>
              <a:buChar char="u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World-wide, 36 million suffer from Alzheimer’s disease and other dementias, and may double by 2030 (Reitz C 2011)</a:t>
            </a:r>
          </a:p>
          <a:p>
            <a:pPr algn="just"/>
            <a:r>
              <a:rPr lang="en-US" dirty="0" smtClean="0"/>
              <a:t>Most dementia is due to Alzheimer pathology (</a:t>
            </a:r>
            <a:r>
              <a:rPr lang="en-US" dirty="0" err="1" smtClean="0"/>
              <a:t>neuritic</a:t>
            </a:r>
            <a:r>
              <a:rPr lang="en-US" dirty="0" smtClean="0"/>
              <a:t> plaques, neurofibrillary tangles, </a:t>
            </a:r>
            <a:r>
              <a:rPr lang="el-GR" dirty="0" smtClean="0"/>
              <a:t>β</a:t>
            </a:r>
            <a:r>
              <a:rPr lang="en-US" dirty="0" smtClean="0"/>
              <a:t>-amyloid deposition) in isolation or with other findings (Schneider JA 2007)</a:t>
            </a:r>
          </a:p>
          <a:p>
            <a:pPr algn="just"/>
            <a:r>
              <a:rPr lang="en-US" dirty="0" smtClean="0"/>
              <a:t>Prevention involves identification of risks including possible genetic propensity and the following strategies:                     1) improving brain health; 2) increasing cognitive reserve;    3) reducing Alzheimer’s pathology (Henderson VW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MS">
      <a:dk1>
        <a:srgbClr val="000000"/>
      </a:dk1>
      <a:lt1>
        <a:sysClr val="window" lastClr="FFFFFF"/>
      </a:lt1>
      <a:dk2>
        <a:srgbClr val="24246C"/>
      </a:dk2>
      <a:lt2>
        <a:srgbClr val="9797DD"/>
      </a:lt2>
      <a:accent1>
        <a:srgbClr val="0E0E2C"/>
      </a:accent1>
      <a:accent2>
        <a:srgbClr val="AC66BB"/>
      </a:accent2>
      <a:accent3>
        <a:srgbClr val="9048A0"/>
      </a:accent3>
      <a:accent4>
        <a:srgbClr val="140039"/>
      </a:accent4>
      <a:accent5>
        <a:srgbClr val="C18FCD"/>
      </a:accent5>
      <a:accent6>
        <a:srgbClr val="E0C7E6"/>
      </a:accent6>
      <a:hlink>
        <a:srgbClr val="0E0E2C"/>
      </a:hlink>
      <a:folHlink>
        <a:srgbClr val="3C3C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1140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gompel</dc:creator>
  <cp:lastModifiedBy>tomkins</cp:lastModifiedBy>
  <cp:revision>64</cp:revision>
  <dcterms:created xsi:type="dcterms:W3CDTF">2013-08-24T17:23:10Z</dcterms:created>
  <dcterms:modified xsi:type="dcterms:W3CDTF">2014-07-15T09:42:30Z</dcterms:modified>
</cp:coreProperties>
</file>