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8" r:id="rId2"/>
    <p:sldId id="259" r:id="rId3"/>
    <p:sldId id="260" r:id="rId4"/>
    <p:sldId id="261" r:id="rId5"/>
    <p:sldId id="264" r:id="rId6"/>
    <p:sldId id="263" r:id="rId7"/>
    <p:sldId id="262" r:id="rId8"/>
    <p:sldId id="265" r:id="rId9"/>
    <p:sldId id="266" r:id="rId10"/>
    <p:sldId id="267" r:id="rId11"/>
    <p:sldId id="268" r:id="rId12"/>
    <p:sldId id="269" r:id="rId13"/>
    <p:sldId id="270"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1E7C"/>
    <a:srgbClr val="560C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49" autoAdjust="0"/>
    <p:restoredTop sz="94676" autoAdjust="0"/>
  </p:normalViewPr>
  <p:slideViewPr>
    <p:cSldViewPr>
      <p:cViewPr>
        <p:scale>
          <a:sx n="90" d="100"/>
          <a:sy n="90" d="100"/>
        </p:scale>
        <p:origin x="-1446" y="-72"/>
      </p:cViewPr>
      <p:guideLst>
        <p:guide orient="horz" pos="2160"/>
        <p:guide pos="2835"/>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A77F95-7C39-4974-9854-EBBB69CCF98C}" type="datetimeFigureOut">
              <a:rPr lang="en-GB" smtClean="0"/>
              <a:t>06/11/2014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17309-382F-4DF0-BAE4-AF0E7108997C}" type="slidenum">
              <a:rPr lang="en-GB" smtClean="0"/>
              <a:t>‹#›</a:t>
            </a:fld>
            <a:endParaRPr lang="en-GB"/>
          </a:p>
        </p:txBody>
      </p:sp>
    </p:spTree>
    <p:extLst>
      <p:ext uri="{BB962C8B-B14F-4D97-AF65-F5344CB8AC3E}">
        <p14:creationId xmlns:p14="http://schemas.microsoft.com/office/powerpoint/2010/main" val="3561005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6"/>
          <p:cNvSpPr/>
          <p:nvPr userDrawn="1"/>
        </p:nvSpPr>
        <p:spPr>
          <a:xfrm>
            <a:off x="3132138" y="171450"/>
            <a:ext cx="5111750" cy="503238"/>
          </a:xfrm>
          <a:prstGeom prst="rect">
            <a:avLst/>
          </a:prstGeom>
          <a:solidFill>
            <a:srgbClr val="827C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Tree>
    <p:extLst>
      <p:ext uri="{BB962C8B-B14F-4D97-AF65-F5344CB8AC3E}">
        <p14:creationId xmlns:p14="http://schemas.microsoft.com/office/powerpoint/2010/main" val="3445797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7950" y="1412875"/>
            <a:ext cx="8928100" cy="576263"/>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323850" y="2133600"/>
            <a:ext cx="8569325" cy="410368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323850" y="6376988"/>
            <a:ext cx="1295400" cy="365125"/>
          </a:xfrm>
          <a:prstGeom prst="rect">
            <a:avLst/>
          </a:prstGeom>
        </p:spPr>
        <p:txBody>
          <a:bodyPr/>
          <a:lstStyle>
            <a:lvl1pPr>
              <a:defRPr/>
            </a:lvl1pPr>
          </a:lstStyle>
          <a:p>
            <a:pPr fontAlgn="base">
              <a:spcBef>
                <a:spcPct val="0"/>
              </a:spcBef>
              <a:spcAft>
                <a:spcPct val="0"/>
              </a:spcAft>
              <a:defRPr/>
            </a:pPr>
            <a:fld id="{8818CECC-6547-4505-BB6E-D2F914893062}" type="datetimeFigureOut">
              <a:rPr lang="en-GB">
                <a:solidFill>
                  <a:prstClr val="white"/>
                </a:solidFill>
                <a:latin typeface="Arial" charset="0"/>
                <a:cs typeface="Arial" charset="0"/>
              </a:rPr>
              <a:pPr fontAlgn="base">
                <a:spcBef>
                  <a:spcPct val="0"/>
                </a:spcBef>
                <a:spcAft>
                  <a:spcPct val="0"/>
                </a:spcAft>
                <a:defRPr/>
              </a:pPr>
              <a:t>06/11/2014</a:t>
            </a:fld>
            <a:endParaRPr lang="en-GB" dirty="0">
              <a:solidFill>
                <a:prstClr val="white"/>
              </a:solidFill>
              <a:latin typeface="Arial" charset="0"/>
              <a:cs typeface="Arial" charset="0"/>
            </a:endParaRPr>
          </a:p>
        </p:txBody>
      </p:sp>
      <p:sp>
        <p:nvSpPr>
          <p:cNvPr id="5" name="Footer Placeholder 4"/>
          <p:cNvSpPr>
            <a:spLocks noGrp="1"/>
          </p:cNvSpPr>
          <p:nvPr>
            <p:ph type="ftr" sz="quarter" idx="11"/>
          </p:nvPr>
        </p:nvSpPr>
        <p:spPr>
          <a:xfrm>
            <a:off x="1692275" y="6376988"/>
            <a:ext cx="2895600" cy="365125"/>
          </a:xfrm>
          <a:prstGeom prst="rect">
            <a:avLst/>
          </a:prstGeom>
        </p:spPr>
        <p:txBody>
          <a:bodyPr/>
          <a:lstStyle>
            <a:lvl1pPr>
              <a:defRPr/>
            </a:lvl1pPr>
          </a:lstStyle>
          <a:p>
            <a:pPr fontAlgn="base">
              <a:spcBef>
                <a:spcPct val="0"/>
              </a:spcBef>
              <a:spcAft>
                <a:spcPct val="0"/>
              </a:spcAft>
              <a:defRPr/>
            </a:pPr>
            <a:endParaRPr lang="en-GB">
              <a:solidFill>
                <a:prstClr val="white"/>
              </a:solidFill>
              <a:latin typeface="Arial" charset="0"/>
              <a:cs typeface="Arial" charset="0"/>
            </a:endParaRPr>
          </a:p>
        </p:txBody>
      </p:sp>
      <p:sp>
        <p:nvSpPr>
          <p:cNvPr id="6" name="Slide Number Placeholder 5"/>
          <p:cNvSpPr>
            <a:spLocks noGrp="1"/>
          </p:cNvSpPr>
          <p:nvPr>
            <p:ph type="sldNum" sz="quarter" idx="12"/>
          </p:nvPr>
        </p:nvSpPr>
        <p:spPr>
          <a:xfrm>
            <a:off x="4643438" y="6376988"/>
            <a:ext cx="1728787" cy="365125"/>
          </a:xfrm>
          <a:prstGeom prst="rect">
            <a:avLst/>
          </a:prstGeom>
        </p:spPr>
        <p:txBody>
          <a:bodyPr/>
          <a:lstStyle>
            <a:lvl1pPr>
              <a:defRPr/>
            </a:lvl1pPr>
          </a:lstStyle>
          <a:p>
            <a:pPr fontAlgn="base">
              <a:spcBef>
                <a:spcPct val="0"/>
              </a:spcBef>
              <a:spcAft>
                <a:spcPct val="0"/>
              </a:spcAft>
              <a:defRPr/>
            </a:pPr>
            <a:fld id="{36E84C2C-074D-4DD4-ADFF-4A0CB281C1A5}" type="slidenum">
              <a:rPr lang="en-GB">
                <a:solidFill>
                  <a:prstClr val="white"/>
                </a:solidFill>
                <a:latin typeface="Arial" charset="0"/>
                <a:cs typeface="Arial" charset="0"/>
              </a:rPr>
              <a:pPr fontAlgn="base">
                <a:spcBef>
                  <a:spcPct val="0"/>
                </a:spcBef>
                <a:spcAft>
                  <a:spcPct val="0"/>
                </a:spcAft>
                <a:defRPr/>
              </a:pPr>
              <a:t>‹#›</a:t>
            </a:fld>
            <a:endParaRPr lang="en-GB">
              <a:solidFill>
                <a:prstClr val="white"/>
              </a:solidFill>
              <a:latin typeface="Arial" charset="0"/>
              <a:cs typeface="Arial" charset="0"/>
            </a:endParaRPr>
          </a:p>
        </p:txBody>
      </p:sp>
    </p:spTree>
    <p:extLst>
      <p:ext uri="{BB962C8B-B14F-4D97-AF65-F5344CB8AC3E}">
        <p14:creationId xmlns:p14="http://schemas.microsoft.com/office/powerpoint/2010/main" val="372642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12776"/>
            <a:ext cx="2263080" cy="4713387"/>
          </a:xfrm>
          <a:prstGeom prst="rect">
            <a:avLst/>
          </a:prstGeom>
        </p:spPr>
        <p:txBody>
          <a:bodyPr vert="eaVert"/>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323528" y="1412776"/>
            <a:ext cx="6153472" cy="4713387"/>
          </a:xfrm>
          <a:prstGeom prst="rect">
            <a:avLst/>
          </a:prstGeo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323850" y="6376988"/>
            <a:ext cx="1295400" cy="365125"/>
          </a:xfrm>
          <a:prstGeom prst="rect">
            <a:avLst/>
          </a:prstGeom>
        </p:spPr>
        <p:txBody>
          <a:bodyPr/>
          <a:lstStyle>
            <a:lvl1pPr>
              <a:defRPr/>
            </a:lvl1pPr>
          </a:lstStyle>
          <a:p>
            <a:pPr fontAlgn="base">
              <a:spcBef>
                <a:spcPct val="0"/>
              </a:spcBef>
              <a:spcAft>
                <a:spcPct val="0"/>
              </a:spcAft>
              <a:defRPr/>
            </a:pPr>
            <a:fld id="{152C8BEA-2B3B-443B-BAA8-B3A28D6F9E83}" type="datetimeFigureOut">
              <a:rPr lang="en-GB">
                <a:solidFill>
                  <a:prstClr val="white"/>
                </a:solidFill>
                <a:latin typeface="Arial" charset="0"/>
                <a:cs typeface="Arial" charset="0"/>
              </a:rPr>
              <a:pPr fontAlgn="base">
                <a:spcBef>
                  <a:spcPct val="0"/>
                </a:spcBef>
                <a:spcAft>
                  <a:spcPct val="0"/>
                </a:spcAft>
                <a:defRPr/>
              </a:pPr>
              <a:t>06/11/2014</a:t>
            </a:fld>
            <a:endParaRPr lang="en-GB" dirty="0">
              <a:solidFill>
                <a:prstClr val="white"/>
              </a:solidFill>
              <a:latin typeface="Arial" charset="0"/>
              <a:cs typeface="Arial" charset="0"/>
            </a:endParaRPr>
          </a:p>
        </p:txBody>
      </p:sp>
      <p:sp>
        <p:nvSpPr>
          <p:cNvPr id="5" name="Footer Placeholder 4"/>
          <p:cNvSpPr>
            <a:spLocks noGrp="1"/>
          </p:cNvSpPr>
          <p:nvPr>
            <p:ph type="ftr" sz="quarter" idx="11"/>
          </p:nvPr>
        </p:nvSpPr>
        <p:spPr>
          <a:xfrm>
            <a:off x="1692275" y="6376988"/>
            <a:ext cx="2895600" cy="365125"/>
          </a:xfrm>
          <a:prstGeom prst="rect">
            <a:avLst/>
          </a:prstGeom>
        </p:spPr>
        <p:txBody>
          <a:bodyPr/>
          <a:lstStyle>
            <a:lvl1pPr>
              <a:defRPr/>
            </a:lvl1pPr>
          </a:lstStyle>
          <a:p>
            <a:pPr fontAlgn="base">
              <a:spcBef>
                <a:spcPct val="0"/>
              </a:spcBef>
              <a:spcAft>
                <a:spcPct val="0"/>
              </a:spcAft>
              <a:defRPr/>
            </a:pPr>
            <a:endParaRPr lang="en-GB">
              <a:solidFill>
                <a:prstClr val="white"/>
              </a:solidFill>
              <a:latin typeface="Arial" charset="0"/>
              <a:cs typeface="Arial" charset="0"/>
            </a:endParaRPr>
          </a:p>
        </p:txBody>
      </p:sp>
      <p:sp>
        <p:nvSpPr>
          <p:cNvPr id="6" name="Slide Number Placeholder 5"/>
          <p:cNvSpPr>
            <a:spLocks noGrp="1"/>
          </p:cNvSpPr>
          <p:nvPr>
            <p:ph type="sldNum" sz="quarter" idx="12"/>
          </p:nvPr>
        </p:nvSpPr>
        <p:spPr>
          <a:xfrm>
            <a:off x="4643438" y="6376988"/>
            <a:ext cx="1728787" cy="365125"/>
          </a:xfrm>
          <a:prstGeom prst="rect">
            <a:avLst/>
          </a:prstGeom>
        </p:spPr>
        <p:txBody>
          <a:bodyPr/>
          <a:lstStyle>
            <a:lvl1pPr>
              <a:defRPr/>
            </a:lvl1pPr>
          </a:lstStyle>
          <a:p>
            <a:pPr fontAlgn="base">
              <a:spcBef>
                <a:spcPct val="0"/>
              </a:spcBef>
              <a:spcAft>
                <a:spcPct val="0"/>
              </a:spcAft>
              <a:defRPr/>
            </a:pPr>
            <a:fld id="{17E30569-F347-4E93-9B23-AB5AAC03CAEA}" type="slidenum">
              <a:rPr lang="en-GB">
                <a:solidFill>
                  <a:prstClr val="white"/>
                </a:solidFill>
                <a:latin typeface="Arial" charset="0"/>
                <a:cs typeface="Arial" charset="0"/>
              </a:rPr>
              <a:pPr fontAlgn="base">
                <a:spcBef>
                  <a:spcPct val="0"/>
                </a:spcBef>
                <a:spcAft>
                  <a:spcPct val="0"/>
                </a:spcAft>
                <a:defRPr/>
              </a:pPr>
              <a:t>‹#›</a:t>
            </a:fld>
            <a:endParaRPr lang="en-GB">
              <a:solidFill>
                <a:prstClr val="white"/>
              </a:solidFill>
              <a:latin typeface="Arial" charset="0"/>
              <a:cs typeface="Arial" charset="0"/>
            </a:endParaRPr>
          </a:p>
        </p:txBody>
      </p:sp>
    </p:spTree>
    <p:extLst>
      <p:ext uri="{BB962C8B-B14F-4D97-AF65-F5344CB8AC3E}">
        <p14:creationId xmlns:p14="http://schemas.microsoft.com/office/powerpoint/2010/main" val="1140941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5" name="Rectangle 9"/>
          <p:cNvSpPr/>
          <p:nvPr userDrawn="1"/>
        </p:nvSpPr>
        <p:spPr>
          <a:xfrm>
            <a:off x="3132138" y="171450"/>
            <a:ext cx="5111750" cy="503238"/>
          </a:xfrm>
          <a:prstGeom prst="rect">
            <a:avLst/>
          </a:prstGeom>
          <a:solidFill>
            <a:srgbClr val="827C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a:off x="323528" y="980728"/>
            <a:ext cx="8568952" cy="576263"/>
          </a:xfrm>
          <a:prstGeom prst="rect">
            <a:avLst/>
          </a:prstGeom>
        </p:spPr>
        <p:txBody>
          <a:bodyPr/>
          <a:lstStyle>
            <a:lvl1pPr algn="l">
              <a:defRPr sz="3200">
                <a:solidFill>
                  <a:srgbClr val="FF0000"/>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323850" y="2133600"/>
            <a:ext cx="8569325" cy="4103688"/>
          </a:xfrm>
          <a:prstGeom prst="rect">
            <a:avLst/>
          </a:prstGeom>
        </p:spPr>
        <p:txBody>
          <a:bodyPr/>
          <a:lstStyle>
            <a:lvl1pPr>
              <a:buClr>
                <a:schemeClr val="accent4">
                  <a:lumMod val="75000"/>
                  <a:lumOff val="25000"/>
                </a:schemeClr>
              </a:buClr>
              <a:buSzPct val="70000"/>
              <a:buFont typeface="Wingdings 3" pitchFamily="18" charset="2"/>
              <a:buChar char="u"/>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Text Placeholder 7"/>
          <p:cNvSpPr>
            <a:spLocks noGrp="1"/>
          </p:cNvSpPr>
          <p:nvPr>
            <p:ph type="body" sz="quarter" idx="13"/>
          </p:nvPr>
        </p:nvSpPr>
        <p:spPr>
          <a:xfrm>
            <a:off x="323528" y="1484784"/>
            <a:ext cx="8568952" cy="432048"/>
          </a:xfrm>
          <a:prstGeom prst="rect">
            <a:avLst/>
          </a:prstGeom>
        </p:spPr>
        <p:txBody>
          <a:bodyPr/>
          <a:lstStyle>
            <a:lvl1pPr>
              <a:buNone/>
              <a:defRPr sz="2800" i="1">
                <a:solidFill>
                  <a:schemeClr val="accent1">
                    <a:lumMod val="75000"/>
                    <a:lumOff val="25000"/>
                  </a:schemeClr>
                </a:solidFill>
              </a:defRPr>
            </a:lvl1pPr>
          </a:lstStyle>
          <a:p>
            <a:pPr lvl="0"/>
            <a:r>
              <a:rPr lang="en-US" dirty="0" smtClean="0"/>
              <a:t>Click to edit Master text styles</a:t>
            </a:r>
          </a:p>
        </p:txBody>
      </p:sp>
      <p:sp>
        <p:nvSpPr>
          <p:cNvPr id="7" name="Date Placeholder 3"/>
          <p:cNvSpPr>
            <a:spLocks noGrp="1"/>
          </p:cNvSpPr>
          <p:nvPr>
            <p:ph type="dt" sz="half" idx="14"/>
          </p:nvPr>
        </p:nvSpPr>
        <p:spPr>
          <a:xfrm>
            <a:off x="323850" y="6376988"/>
            <a:ext cx="1295400" cy="365125"/>
          </a:xfrm>
          <a:prstGeom prst="rect">
            <a:avLst/>
          </a:prstGeom>
        </p:spPr>
        <p:txBody>
          <a:bodyPr/>
          <a:lstStyle>
            <a:lvl1pPr>
              <a:defRPr/>
            </a:lvl1pPr>
          </a:lstStyle>
          <a:p>
            <a:pPr fontAlgn="base">
              <a:spcBef>
                <a:spcPct val="0"/>
              </a:spcBef>
              <a:spcAft>
                <a:spcPct val="0"/>
              </a:spcAft>
              <a:defRPr/>
            </a:pPr>
            <a:fld id="{989B67BD-A4F6-4B66-8176-A1F418095558}" type="datetimeFigureOut">
              <a:rPr lang="en-GB">
                <a:solidFill>
                  <a:prstClr val="white"/>
                </a:solidFill>
                <a:latin typeface="Arial" charset="0"/>
                <a:cs typeface="Arial" charset="0"/>
              </a:rPr>
              <a:pPr fontAlgn="base">
                <a:spcBef>
                  <a:spcPct val="0"/>
                </a:spcBef>
                <a:spcAft>
                  <a:spcPct val="0"/>
                </a:spcAft>
                <a:defRPr/>
              </a:pPr>
              <a:t>06/11/2014</a:t>
            </a:fld>
            <a:endParaRPr lang="en-GB" dirty="0">
              <a:solidFill>
                <a:prstClr val="white"/>
              </a:solidFill>
              <a:latin typeface="Arial" charset="0"/>
              <a:cs typeface="Arial" charset="0"/>
            </a:endParaRPr>
          </a:p>
        </p:txBody>
      </p:sp>
      <p:sp>
        <p:nvSpPr>
          <p:cNvPr id="9" name="Footer Placeholder 4"/>
          <p:cNvSpPr>
            <a:spLocks noGrp="1"/>
          </p:cNvSpPr>
          <p:nvPr>
            <p:ph type="ftr" sz="quarter" idx="15"/>
          </p:nvPr>
        </p:nvSpPr>
        <p:spPr>
          <a:xfrm>
            <a:off x="1692275" y="6376988"/>
            <a:ext cx="2895600" cy="365125"/>
          </a:xfrm>
          <a:prstGeom prst="rect">
            <a:avLst/>
          </a:prstGeom>
        </p:spPr>
        <p:txBody>
          <a:bodyPr/>
          <a:lstStyle>
            <a:lvl1pPr>
              <a:defRPr/>
            </a:lvl1pPr>
          </a:lstStyle>
          <a:p>
            <a:pPr fontAlgn="base">
              <a:spcBef>
                <a:spcPct val="0"/>
              </a:spcBef>
              <a:spcAft>
                <a:spcPct val="0"/>
              </a:spcAft>
              <a:defRPr/>
            </a:pPr>
            <a:endParaRPr lang="en-GB">
              <a:solidFill>
                <a:prstClr val="white"/>
              </a:solidFill>
              <a:latin typeface="Arial" charset="0"/>
              <a:cs typeface="Arial" charset="0"/>
            </a:endParaRPr>
          </a:p>
        </p:txBody>
      </p:sp>
      <p:sp>
        <p:nvSpPr>
          <p:cNvPr id="10" name="Slide Number Placeholder 5"/>
          <p:cNvSpPr>
            <a:spLocks noGrp="1"/>
          </p:cNvSpPr>
          <p:nvPr>
            <p:ph type="sldNum" sz="quarter" idx="16"/>
          </p:nvPr>
        </p:nvSpPr>
        <p:spPr>
          <a:xfrm>
            <a:off x="4643438" y="6376988"/>
            <a:ext cx="1728787" cy="365125"/>
          </a:xfrm>
          <a:prstGeom prst="rect">
            <a:avLst/>
          </a:prstGeom>
        </p:spPr>
        <p:txBody>
          <a:bodyPr/>
          <a:lstStyle>
            <a:lvl1pPr>
              <a:defRPr/>
            </a:lvl1pPr>
          </a:lstStyle>
          <a:p>
            <a:pPr fontAlgn="base">
              <a:spcBef>
                <a:spcPct val="0"/>
              </a:spcBef>
              <a:spcAft>
                <a:spcPct val="0"/>
              </a:spcAft>
              <a:defRPr/>
            </a:pPr>
            <a:fld id="{15219983-E0A3-4054-8308-487BD3CD0978}" type="slidenum">
              <a:rPr lang="en-GB">
                <a:solidFill>
                  <a:prstClr val="white"/>
                </a:solidFill>
                <a:latin typeface="Arial" charset="0"/>
                <a:cs typeface="Arial" charset="0"/>
              </a:rPr>
              <a:pPr fontAlgn="base">
                <a:spcBef>
                  <a:spcPct val="0"/>
                </a:spcBef>
                <a:spcAft>
                  <a:spcPct val="0"/>
                </a:spcAft>
                <a:defRPr/>
              </a:pPr>
              <a:t>‹#›</a:t>
            </a:fld>
            <a:endParaRPr lang="en-GB">
              <a:solidFill>
                <a:prstClr val="white"/>
              </a:solidFill>
              <a:latin typeface="Arial" charset="0"/>
              <a:cs typeface="Arial" charset="0"/>
            </a:endParaRPr>
          </a:p>
        </p:txBody>
      </p:sp>
      <p:sp>
        <p:nvSpPr>
          <p:cNvPr id="11" name="TextBox 10"/>
          <p:cNvSpPr txBox="1"/>
          <p:nvPr userDrawn="1"/>
        </p:nvSpPr>
        <p:spPr>
          <a:xfrm>
            <a:off x="5508625" y="231775"/>
            <a:ext cx="2663825" cy="492443"/>
          </a:xfrm>
          <a:prstGeom prst="rect">
            <a:avLst/>
          </a:prstGeom>
          <a:noFill/>
        </p:spPr>
        <p:txBody>
          <a:bodyPr>
            <a:spAutoFit/>
          </a:bodyPr>
          <a:lstStyle/>
          <a:p>
            <a:pPr algn="r" fontAlgn="base">
              <a:spcBef>
                <a:spcPct val="0"/>
              </a:spcBef>
              <a:spcAft>
                <a:spcPct val="0"/>
              </a:spcAft>
              <a:defRPr/>
            </a:pPr>
            <a:r>
              <a:rPr lang="en-US" sz="1300" dirty="0" smtClean="0">
                <a:solidFill>
                  <a:prstClr val="white"/>
                </a:solidFill>
                <a:latin typeface="Arial" charset="0"/>
                <a:cs typeface="Arial" charset="0"/>
              </a:rPr>
              <a:t>Oncology in midlife and beyond</a:t>
            </a:r>
          </a:p>
          <a:p>
            <a:pPr algn="r" fontAlgn="base">
              <a:spcBef>
                <a:spcPct val="0"/>
              </a:spcBef>
              <a:spcAft>
                <a:spcPct val="0"/>
              </a:spcAft>
              <a:defRPr/>
            </a:pPr>
            <a:r>
              <a:rPr lang="en-US" sz="1300" dirty="0" smtClean="0">
                <a:solidFill>
                  <a:prstClr val="white"/>
                </a:solidFill>
                <a:latin typeface="Arial" charset="0"/>
                <a:cs typeface="Arial" charset="0"/>
              </a:rPr>
              <a:t>2013</a:t>
            </a:r>
            <a:endParaRPr lang="en-US" sz="1100" dirty="0">
              <a:solidFill>
                <a:prstClr val="white"/>
              </a:solidFill>
              <a:latin typeface="Arial" charset="0"/>
              <a:cs typeface="Arial" charset="0"/>
            </a:endParaRPr>
          </a:p>
        </p:txBody>
      </p:sp>
    </p:spTree>
    <p:extLst>
      <p:ext uri="{BB962C8B-B14F-4D97-AF65-F5344CB8AC3E}">
        <p14:creationId xmlns:p14="http://schemas.microsoft.com/office/powerpoint/2010/main" val="2366520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rgbClr val="FF0000"/>
                </a:solidFill>
              </a:defRPr>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850" y="6376988"/>
            <a:ext cx="1295400" cy="365125"/>
          </a:xfrm>
          <a:prstGeom prst="rect">
            <a:avLst/>
          </a:prstGeom>
        </p:spPr>
        <p:txBody>
          <a:bodyPr/>
          <a:lstStyle>
            <a:lvl1pPr>
              <a:defRPr/>
            </a:lvl1pPr>
          </a:lstStyle>
          <a:p>
            <a:pPr fontAlgn="base">
              <a:spcBef>
                <a:spcPct val="0"/>
              </a:spcBef>
              <a:spcAft>
                <a:spcPct val="0"/>
              </a:spcAft>
              <a:defRPr/>
            </a:pPr>
            <a:fld id="{CFCC5F63-E58A-4CE0-A41A-5D6FA3512AE3}" type="datetimeFigureOut">
              <a:rPr lang="en-GB">
                <a:solidFill>
                  <a:prstClr val="white"/>
                </a:solidFill>
                <a:latin typeface="Arial" charset="0"/>
                <a:cs typeface="Arial" charset="0"/>
              </a:rPr>
              <a:pPr fontAlgn="base">
                <a:spcBef>
                  <a:spcPct val="0"/>
                </a:spcBef>
                <a:spcAft>
                  <a:spcPct val="0"/>
                </a:spcAft>
                <a:defRPr/>
              </a:pPr>
              <a:t>06/11/2014</a:t>
            </a:fld>
            <a:endParaRPr lang="en-GB" dirty="0">
              <a:solidFill>
                <a:prstClr val="white"/>
              </a:solidFill>
              <a:latin typeface="Arial" charset="0"/>
              <a:cs typeface="Arial" charset="0"/>
            </a:endParaRPr>
          </a:p>
        </p:txBody>
      </p:sp>
      <p:sp>
        <p:nvSpPr>
          <p:cNvPr id="5" name="Footer Placeholder 4"/>
          <p:cNvSpPr>
            <a:spLocks noGrp="1"/>
          </p:cNvSpPr>
          <p:nvPr>
            <p:ph type="ftr" sz="quarter" idx="11"/>
          </p:nvPr>
        </p:nvSpPr>
        <p:spPr>
          <a:xfrm>
            <a:off x="1692275" y="6376988"/>
            <a:ext cx="2895600" cy="365125"/>
          </a:xfrm>
          <a:prstGeom prst="rect">
            <a:avLst/>
          </a:prstGeom>
        </p:spPr>
        <p:txBody>
          <a:bodyPr/>
          <a:lstStyle>
            <a:lvl1pPr>
              <a:defRPr/>
            </a:lvl1pPr>
          </a:lstStyle>
          <a:p>
            <a:pPr fontAlgn="base">
              <a:spcBef>
                <a:spcPct val="0"/>
              </a:spcBef>
              <a:spcAft>
                <a:spcPct val="0"/>
              </a:spcAft>
              <a:defRPr/>
            </a:pPr>
            <a:endParaRPr lang="en-GB">
              <a:solidFill>
                <a:prstClr val="white"/>
              </a:solidFill>
              <a:latin typeface="Arial" charset="0"/>
              <a:cs typeface="Arial" charset="0"/>
            </a:endParaRPr>
          </a:p>
        </p:txBody>
      </p:sp>
      <p:sp>
        <p:nvSpPr>
          <p:cNvPr id="6" name="Slide Number Placeholder 5"/>
          <p:cNvSpPr>
            <a:spLocks noGrp="1"/>
          </p:cNvSpPr>
          <p:nvPr>
            <p:ph type="sldNum" sz="quarter" idx="12"/>
          </p:nvPr>
        </p:nvSpPr>
        <p:spPr>
          <a:xfrm>
            <a:off x="4643438" y="6376988"/>
            <a:ext cx="1728787" cy="365125"/>
          </a:xfrm>
          <a:prstGeom prst="rect">
            <a:avLst/>
          </a:prstGeom>
        </p:spPr>
        <p:txBody>
          <a:bodyPr/>
          <a:lstStyle>
            <a:lvl1pPr>
              <a:defRPr/>
            </a:lvl1pPr>
          </a:lstStyle>
          <a:p>
            <a:pPr fontAlgn="base">
              <a:spcBef>
                <a:spcPct val="0"/>
              </a:spcBef>
              <a:spcAft>
                <a:spcPct val="0"/>
              </a:spcAft>
              <a:defRPr/>
            </a:pPr>
            <a:fld id="{279533F9-DF60-49CC-AE6B-6ACF700C2F6A}" type="slidenum">
              <a:rPr lang="en-GB">
                <a:solidFill>
                  <a:prstClr val="white"/>
                </a:solidFill>
                <a:latin typeface="Arial" charset="0"/>
                <a:cs typeface="Arial" charset="0"/>
              </a:rPr>
              <a:pPr fontAlgn="base">
                <a:spcBef>
                  <a:spcPct val="0"/>
                </a:spcBef>
                <a:spcAft>
                  <a:spcPct val="0"/>
                </a:spcAft>
                <a:defRPr/>
              </a:pPr>
              <a:t>‹#›</a:t>
            </a:fld>
            <a:endParaRPr lang="en-GB">
              <a:solidFill>
                <a:prstClr val="white"/>
              </a:solidFill>
              <a:latin typeface="Arial" charset="0"/>
              <a:cs typeface="Arial" charset="0"/>
            </a:endParaRPr>
          </a:p>
        </p:txBody>
      </p:sp>
    </p:spTree>
    <p:extLst>
      <p:ext uri="{BB962C8B-B14F-4D97-AF65-F5344CB8AC3E}">
        <p14:creationId xmlns:p14="http://schemas.microsoft.com/office/powerpoint/2010/main" val="4137531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7950" y="1412875"/>
            <a:ext cx="8928100" cy="576263"/>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323528" y="2132856"/>
            <a:ext cx="4172272" cy="399330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2132856"/>
            <a:ext cx="4244280" cy="399330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a:xfrm>
            <a:off x="323850" y="6376988"/>
            <a:ext cx="1295400" cy="365125"/>
          </a:xfrm>
          <a:prstGeom prst="rect">
            <a:avLst/>
          </a:prstGeom>
        </p:spPr>
        <p:txBody>
          <a:bodyPr/>
          <a:lstStyle>
            <a:lvl1pPr>
              <a:defRPr/>
            </a:lvl1pPr>
          </a:lstStyle>
          <a:p>
            <a:pPr fontAlgn="base">
              <a:spcBef>
                <a:spcPct val="0"/>
              </a:spcBef>
              <a:spcAft>
                <a:spcPct val="0"/>
              </a:spcAft>
              <a:defRPr/>
            </a:pPr>
            <a:fld id="{DD3CC03F-CC7A-417B-AD25-3390DE8EE13E}" type="datetimeFigureOut">
              <a:rPr lang="en-GB">
                <a:solidFill>
                  <a:prstClr val="white"/>
                </a:solidFill>
                <a:latin typeface="Arial" charset="0"/>
                <a:cs typeface="Arial" charset="0"/>
              </a:rPr>
              <a:pPr fontAlgn="base">
                <a:spcBef>
                  <a:spcPct val="0"/>
                </a:spcBef>
                <a:spcAft>
                  <a:spcPct val="0"/>
                </a:spcAft>
                <a:defRPr/>
              </a:pPr>
              <a:t>06/11/2014</a:t>
            </a:fld>
            <a:endParaRPr lang="en-GB" dirty="0">
              <a:solidFill>
                <a:prstClr val="white"/>
              </a:solidFill>
              <a:latin typeface="Arial" charset="0"/>
              <a:cs typeface="Arial" charset="0"/>
            </a:endParaRPr>
          </a:p>
        </p:txBody>
      </p:sp>
      <p:sp>
        <p:nvSpPr>
          <p:cNvPr id="6" name="Footer Placeholder 4"/>
          <p:cNvSpPr>
            <a:spLocks noGrp="1"/>
          </p:cNvSpPr>
          <p:nvPr>
            <p:ph type="ftr" sz="quarter" idx="11"/>
          </p:nvPr>
        </p:nvSpPr>
        <p:spPr>
          <a:xfrm>
            <a:off x="1692275" y="6376988"/>
            <a:ext cx="2895600" cy="365125"/>
          </a:xfrm>
          <a:prstGeom prst="rect">
            <a:avLst/>
          </a:prstGeom>
        </p:spPr>
        <p:txBody>
          <a:bodyPr/>
          <a:lstStyle>
            <a:lvl1pPr>
              <a:defRPr/>
            </a:lvl1pPr>
          </a:lstStyle>
          <a:p>
            <a:pPr fontAlgn="base">
              <a:spcBef>
                <a:spcPct val="0"/>
              </a:spcBef>
              <a:spcAft>
                <a:spcPct val="0"/>
              </a:spcAft>
              <a:defRPr/>
            </a:pPr>
            <a:endParaRPr lang="en-GB">
              <a:solidFill>
                <a:prstClr val="white"/>
              </a:solidFill>
              <a:latin typeface="Arial" charset="0"/>
              <a:cs typeface="Arial" charset="0"/>
            </a:endParaRPr>
          </a:p>
        </p:txBody>
      </p:sp>
      <p:sp>
        <p:nvSpPr>
          <p:cNvPr id="7" name="Slide Number Placeholder 5"/>
          <p:cNvSpPr>
            <a:spLocks noGrp="1"/>
          </p:cNvSpPr>
          <p:nvPr>
            <p:ph type="sldNum" sz="quarter" idx="12"/>
          </p:nvPr>
        </p:nvSpPr>
        <p:spPr>
          <a:xfrm>
            <a:off x="4643438" y="6376988"/>
            <a:ext cx="1728787" cy="365125"/>
          </a:xfrm>
          <a:prstGeom prst="rect">
            <a:avLst/>
          </a:prstGeom>
        </p:spPr>
        <p:txBody>
          <a:bodyPr/>
          <a:lstStyle>
            <a:lvl1pPr>
              <a:defRPr/>
            </a:lvl1pPr>
          </a:lstStyle>
          <a:p>
            <a:pPr fontAlgn="base">
              <a:spcBef>
                <a:spcPct val="0"/>
              </a:spcBef>
              <a:spcAft>
                <a:spcPct val="0"/>
              </a:spcAft>
              <a:defRPr/>
            </a:pPr>
            <a:fld id="{0780EC8D-EB1F-4637-894D-F70F0A591D97}" type="slidenum">
              <a:rPr lang="en-GB">
                <a:solidFill>
                  <a:prstClr val="white"/>
                </a:solidFill>
                <a:latin typeface="Arial" charset="0"/>
                <a:cs typeface="Arial" charset="0"/>
              </a:rPr>
              <a:pPr fontAlgn="base">
                <a:spcBef>
                  <a:spcPct val="0"/>
                </a:spcBef>
                <a:spcAft>
                  <a:spcPct val="0"/>
                </a:spcAft>
                <a:defRPr/>
              </a:pPr>
              <a:t>‹#›</a:t>
            </a:fld>
            <a:endParaRPr lang="en-GB">
              <a:solidFill>
                <a:prstClr val="white"/>
              </a:solidFill>
              <a:latin typeface="Arial" charset="0"/>
              <a:cs typeface="Arial" charset="0"/>
            </a:endParaRPr>
          </a:p>
        </p:txBody>
      </p:sp>
    </p:spTree>
    <p:extLst>
      <p:ext uri="{BB962C8B-B14F-4D97-AF65-F5344CB8AC3E}">
        <p14:creationId xmlns:p14="http://schemas.microsoft.com/office/powerpoint/2010/main" val="313170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7950" y="1412875"/>
            <a:ext cx="8928100" cy="576263"/>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23528" y="2132856"/>
            <a:ext cx="4173860" cy="57606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23528" y="2852935"/>
            <a:ext cx="4173860" cy="327322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2132856"/>
            <a:ext cx="4247455" cy="57606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52935"/>
            <a:ext cx="4247455" cy="327322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a:xfrm>
            <a:off x="323850" y="6376988"/>
            <a:ext cx="1295400" cy="365125"/>
          </a:xfrm>
          <a:prstGeom prst="rect">
            <a:avLst/>
          </a:prstGeom>
        </p:spPr>
        <p:txBody>
          <a:bodyPr/>
          <a:lstStyle>
            <a:lvl1pPr>
              <a:defRPr/>
            </a:lvl1pPr>
          </a:lstStyle>
          <a:p>
            <a:pPr fontAlgn="base">
              <a:spcBef>
                <a:spcPct val="0"/>
              </a:spcBef>
              <a:spcAft>
                <a:spcPct val="0"/>
              </a:spcAft>
              <a:defRPr/>
            </a:pPr>
            <a:fld id="{58728B7E-550C-49E9-B642-69F4488CBB4F}" type="datetimeFigureOut">
              <a:rPr lang="en-GB">
                <a:solidFill>
                  <a:prstClr val="white"/>
                </a:solidFill>
                <a:latin typeface="Arial" charset="0"/>
                <a:cs typeface="Arial" charset="0"/>
              </a:rPr>
              <a:pPr fontAlgn="base">
                <a:spcBef>
                  <a:spcPct val="0"/>
                </a:spcBef>
                <a:spcAft>
                  <a:spcPct val="0"/>
                </a:spcAft>
                <a:defRPr/>
              </a:pPr>
              <a:t>06/11/2014</a:t>
            </a:fld>
            <a:endParaRPr lang="en-GB" dirty="0">
              <a:solidFill>
                <a:prstClr val="white"/>
              </a:solidFill>
              <a:latin typeface="Arial" charset="0"/>
              <a:cs typeface="Arial" charset="0"/>
            </a:endParaRPr>
          </a:p>
        </p:txBody>
      </p:sp>
      <p:sp>
        <p:nvSpPr>
          <p:cNvPr id="8" name="Footer Placeholder 4"/>
          <p:cNvSpPr>
            <a:spLocks noGrp="1"/>
          </p:cNvSpPr>
          <p:nvPr>
            <p:ph type="ftr" sz="quarter" idx="11"/>
          </p:nvPr>
        </p:nvSpPr>
        <p:spPr>
          <a:xfrm>
            <a:off x="1692275" y="6376988"/>
            <a:ext cx="2895600" cy="365125"/>
          </a:xfrm>
          <a:prstGeom prst="rect">
            <a:avLst/>
          </a:prstGeom>
        </p:spPr>
        <p:txBody>
          <a:bodyPr/>
          <a:lstStyle>
            <a:lvl1pPr>
              <a:defRPr/>
            </a:lvl1pPr>
          </a:lstStyle>
          <a:p>
            <a:pPr fontAlgn="base">
              <a:spcBef>
                <a:spcPct val="0"/>
              </a:spcBef>
              <a:spcAft>
                <a:spcPct val="0"/>
              </a:spcAft>
              <a:defRPr/>
            </a:pPr>
            <a:endParaRPr lang="en-GB">
              <a:solidFill>
                <a:prstClr val="white"/>
              </a:solidFill>
              <a:latin typeface="Arial" charset="0"/>
              <a:cs typeface="Arial" charset="0"/>
            </a:endParaRPr>
          </a:p>
        </p:txBody>
      </p:sp>
      <p:sp>
        <p:nvSpPr>
          <p:cNvPr id="9" name="Slide Number Placeholder 5"/>
          <p:cNvSpPr>
            <a:spLocks noGrp="1"/>
          </p:cNvSpPr>
          <p:nvPr>
            <p:ph type="sldNum" sz="quarter" idx="12"/>
          </p:nvPr>
        </p:nvSpPr>
        <p:spPr>
          <a:xfrm>
            <a:off x="4643438" y="6376988"/>
            <a:ext cx="1728787" cy="365125"/>
          </a:xfrm>
          <a:prstGeom prst="rect">
            <a:avLst/>
          </a:prstGeom>
        </p:spPr>
        <p:txBody>
          <a:bodyPr/>
          <a:lstStyle>
            <a:lvl1pPr>
              <a:defRPr/>
            </a:lvl1pPr>
          </a:lstStyle>
          <a:p>
            <a:pPr fontAlgn="base">
              <a:spcBef>
                <a:spcPct val="0"/>
              </a:spcBef>
              <a:spcAft>
                <a:spcPct val="0"/>
              </a:spcAft>
              <a:defRPr/>
            </a:pPr>
            <a:fld id="{E508464B-1BF2-4D61-BC76-B919F12454E2}" type="slidenum">
              <a:rPr lang="en-GB">
                <a:solidFill>
                  <a:prstClr val="white"/>
                </a:solidFill>
                <a:latin typeface="Arial" charset="0"/>
                <a:cs typeface="Arial" charset="0"/>
              </a:rPr>
              <a:pPr fontAlgn="base">
                <a:spcBef>
                  <a:spcPct val="0"/>
                </a:spcBef>
                <a:spcAft>
                  <a:spcPct val="0"/>
                </a:spcAft>
                <a:defRPr/>
              </a:pPr>
              <a:t>‹#›</a:t>
            </a:fld>
            <a:endParaRPr lang="en-GB">
              <a:solidFill>
                <a:prstClr val="white"/>
              </a:solidFill>
              <a:latin typeface="Arial" charset="0"/>
              <a:cs typeface="Arial" charset="0"/>
            </a:endParaRPr>
          </a:p>
        </p:txBody>
      </p:sp>
    </p:spTree>
    <p:extLst>
      <p:ext uri="{BB962C8B-B14F-4D97-AF65-F5344CB8AC3E}">
        <p14:creationId xmlns:p14="http://schemas.microsoft.com/office/powerpoint/2010/main" val="1128662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7950" y="1412875"/>
            <a:ext cx="8928100" cy="576263"/>
          </a:xfrm>
          <a:prstGeom prst="rect">
            <a:avLst/>
          </a:prstGeom>
        </p:spPr>
        <p:txBody>
          <a:bodyPr/>
          <a:lstStyle/>
          <a:p>
            <a:r>
              <a:rPr lang="en-US" smtClean="0"/>
              <a:t>Click to edit Master title style</a:t>
            </a:r>
            <a:endParaRPr lang="en-GB"/>
          </a:p>
        </p:txBody>
      </p:sp>
      <p:sp>
        <p:nvSpPr>
          <p:cNvPr id="3" name="Date Placeholder 3"/>
          <p:cNvSpPr>
            <a:spLocks noGrp="1"/>
          </p:cNvSpPr>
          <p:nvPr>
            <p:ph type="dt" sz="half" idx="10"/>
          </p:nvPr>
        </p:nvSpPr>
        <p:spPr>
          <a:xfrm>
            <a:off x="323850" y="6376988"/>
            <a:ext cx="1295400" cy="365125"/>
          </a:xfrm>
          <a:prstGeom prst="rect">
            <a:avLst/>
          </a:prstGeom>
        </p:spPr>
        <p:txBody>
          <a:bodyPr/>
          <a:lstStyle>
            <a:lvl1pPr>
              <a:defRPr/>
            </a:lvl1pPr>
          </a:lstStyle>
          <a:p>
            <a:pPr fontAlgn="base">
              <a:spcBef>
                <a:spcPct val="0"/>
              </a:spcBef>
              <a:spcAft>
                <a:spcPct val="0"/>
              </a:spcAft>
              <a:defRPr/>
            </a:pPr>
            <a:fld id="{009B7885-C83E-49E2-BCFA-A68E6E34019E}" type="datetimeFigureOut">
              <a:rPr lang="en-GB">
                <a:solidFill>
                  <a:prstClr val="white"/>
                </a:solidFill>
                <a:latin typeface="Arial" charset="0"/>
                <a:cs typeface="Arial" charset="0"/>
              </a:rPr>
              <a:pPr fontAlgn="base">
                <a:spcBef>
                  <a:spcPct val="0"/>
                </a:spcBef>
                <a:spcAft>
                  <a:spcPct val="0"/>
                </a:spcAft>
                <a:defRPr/>
              </a:pPr>
              <a:t>06/11/2014</a:t>
            </a:fld>
            <a:endParaRPr lang="en-GB" dirty="0">
              <a:solidFill>
                <a:prstClr val="white"/>
              </a:solidFill>
              <a:latin typeface="Arial" charset="0"/>
              <a:cs typeface="Arial" charset="0"/>
            </a:endParaRPr>
          </a:p>
        </p:txBody>
      </p:sp>
      <p:sp>
        <p:nvSpPr>
          <p:cNvPr id="4" name="Footer Placeholder 4"/>
          <p:cNvSpPr>
            <a:spLocks noGrp="1"/>
          </p:cNvSpPr>
          <p:nvPr>
            <p:ph type="ftr" sz="quarter" idx="11"/>
          </p:nvPr>
        </p:nvSpPr>
        <p:spPr>
          <a:xfrm>
            <a:off x="1692275" y="6376988"/>
            <a:ext cx="2895600" cy="365125"/>
          </a:xfrm>
          <a:prstGeom prst="rect">
            <a:avLst/>
          </a:prstGeom>
        </p:spPr>
        <p:txBody>
          <a:bodyPr/>
          <a:lstStyle>
            <a:lvl1pPr>
              <a:defRPr/>
            </a:lvl1pPr>
          </a:lstStyle>
          <a:p>
            <a:pPr fontAlgn="base">
              <a:spcBef>
                <a:spcPct val="0"/>
              </a:spcBef>
              <a:spcAft>
                <a:spcPct val="0"/>
              </a:spcAft>
              <a:defRPr/>
            </a:pPr>
            <a:endParaRPr lang="en-GB">
              <a:solidFill>
                <a:prstClr val="white"/>
              </a:solidFill>
              <a:latin typeface="Arial" charset="0"/>
              <a:cs typeface="Arial" charset="0"/>
            </a:endParaRPr>
          </a:p>
        </p:txBody>
      </p:sp>
      <p:sp>
        <p:nvSpPr>
          <p:cNvPr id="5" name="Slide Number Placeholder 5"/>
          <p:cNvSpPr>
            <a:spLocks noGrp="1"/>
          </p:cNvSpPr>
          <p:nvPr>
            <p:ph type="sldNum" sz="quarter" idx="12"/>
          </p:nvPr>
        </p:nvSpPr>
        <p:spPr>
          <a:xfrm>
            <a:off x="4643438" y="6376988"/>
            <a:ext cx="1728787" cy="365125"/>
          </a:xfrm>
          <a:prstGeom prst="rect">
            <a:avLst/>
          </a:prstGeom>
        </p:spPr>
        <p:txBody>
          <a:bodyPr/>
          <a:lstStyle>
            <a:lvl1pPr>
              <a:defRPr/>
            </a:lvl1pPr>
          </a:lstStyle>
          <a:p>
            <a:pPr fontAlgn="base">
              <a:spcBef>
                <a:spcPct val="0"/>
              </a:spcBef>
              <a:spcAft>
                <a:spcPct val="0"/>
              </a:spcAft>
              <a:defRPr/>
            </a:pPr>
            <a:fld id="{6B7575B0-FBF5-4E8D-A074-5E9E4E11F80F}" type="slidenum">
              <a:rPr lang="en-GB">
                <a:solidFill>
                  <a:prstClr val="white"/>
                </a:solidFill>
                <a:latin typeface="Arial" charset="0"/>
                <a:cs typeface="Arial" charset="0"/>
              </a:rPr>
              <a:pPr fontAlgn="base">
                <a:spcBef>
                  <a:spcPct val="0"/>
                </a:spcBef>
                <a:spcAft>
                  <a:spcPct val="0"/>
                </a:spcAft>
                <a:defRPr/>
              </a:pPr>
              <a:t>‹#›</a:t>
            </a:fld>
            <a:endParaRPr lang="en-GB">
              <a:solidFill>
                <a:prstClr val="white"/>
              </a:solidFill>
              <a:latin typeface="Arial" charset="0"/>
              <a:cs typeface="Arial" charset="0"/>
            </a:endParaRPr>
          </a:p>
        </p:txBody>
      </p:sp>
    </p:spTree>
    <p:extLst>
      <p:ext uri="{BB962C8B-B14F-4D97-AF65-F5344CB8AC3E}">
        <p14:creationId xmlns:p14="http://schemas.microsoft.com/office/powerpoint/2010/main" val="2241559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323850" y="6376988"/>
            <a:ext cx="1295400" cy="365125"/>
          </a:xfrm>
          <a:prstGeom prst="rect">
            <a:avLst/>
          </a:prstGeom>
        </p:spPr>
        <p:txBody>
          <a:bodyPr/>
          <a:lstStyle>
            <a:lvl1pPr>
              <a:defRPr/>
            </a:lvl1pPr>
          </a:lstStyle>
          <a:p>
            <a:pPr fontAlgn="base">
              <a:spcBef>
                <a:spcPct val="0"/>
              </a:spcBef>
              <a:spcAft>
                <a:spcPct val="0"/>
              </a:spcAft>
              <a:defRPr/>
            </a:pPr>
            <a:fld id="{5CD3A022-EEAA-49F8-A911-4DF96ECFD3EC}" type="datetimeFigureOut">
              <a:rPr lang="en-GB">
                <a:solidFill>
                  <a:prstClr val="white"/>
                </a:solidFill>
                <a:latin typeface="Arial" charset="0"/>
                <a:cs typeface="Arial" charset="0"/>
              </a:rPr>
              <a:pPr fontAlgn="base">
                <a:spcBef>
                  <a:spcPct val="0"/>
                </a:spcBef>
                <a:spcAft>
                  <a:spcPct val="0"/>
                </a:spcAft>
                <a:defRPr/>
              </a:pPr>
              <a:t>06/11/2014</a:t>
            </a:fld>
            <a:endParaRPr lang="en-GB" dirty="0">
              <a:solidFill>
                <a:prstClr val="white"/>
              </a:solidFill>
              <a:latin typeface="Arial" charset="0"/>
              <a:cs typeface="Arial" charset="0"/>
            </a:endParaRPr>
          </a:p>
        </p:txBody>
      </p:sp>
      <p:sp>
        <p:nvSpPr>
          <p:cNvPr id="3" name="Footer Placeholder 4"/>
          <p:cNvSpPr>
            <a:spLocks noGrp="1"/>
          </p:cNvSpPr>
          <p:nvPr>
            <p:ph type="ftr" sz="quarter" idx="11"/>
          </p:nvPr>
        </p:nvSpPr>
        <p:spPr>
          <a:xfrm>
            <a:off x="1692275" y="6376988"/>
            <a:ext cx="2895600" cy="365125"/>
          </a:xfrm>
          <a:prstGeom prst="rect">
            <a:avLst/>
          </a:prstGeom>
        </p:spPr>
        <p:txBody>
          <a:bodyPr/>
          <a:lstStyle>
            <a:lvl1pPr>
              <a:defRPr/>
            </a:lvl1pPr>
          </a:lstStyle>
          <a:p>
            <a:pPr fontAlgn="base">
              <a:spcBef>
                <a:spcPct val="0"/>
              </a:spcBef>
              <a:spcAft>
                <a:spcPct val="0"/>
              </a:spcAft>
              <a:defRPr/>
            </a:pPr>
            <a:endParaRPr lang="en-GB">
              <a:solidFill>
                <a:prstClr val="white"/>
              </a:solidFill>
              <a:latin typeface="Arial" charset="0"/>
              <a:cs typeface="Arial" charset="0"/>
            </a:endParaRPr>
          </a:p>
        </p:txBody>
      </p:sp>
      <p:sp>
        <p:nvSpPr>
          <p:cNvPr id="4" name="Slide Number Placeholder 5"/>
          <p:cNvSpPr>
            <a:spLocks noGrp="1"/>
          </p:cNvSpPr>
          <p:nvPr>
            <p:ph type="sldNum" sz="quarter" idx="12"/>
          </p:nvPr>
        </p:nvSpPr>
        <p:spPr>
          <a:xfrm>
            <a:off x="4643438" y="6376988"/>
            <a:ext cx="1728787" cy="365125"/>
          </a:xfrm>
          <a:prstGeom prst="rect">
            <a:avLst/>
          </a:prstGeom>
        </p:spPr>
        <p:txBody>
          <a:bodyPr/>
          <a:lstStyle>
            <a:lvl1pPr>
              <a:defRPr/>
            </a:lvl1pPr>
          </a:lstStyle>
          <a:p>
            <a:pPr fontAlgn="base">
              <a:spcBef>
                <a:spcPct val="0"/>
              </a:spcBef>
              <a:spcAft>
                <a:spcPct val="0"/>
              </a:spcAft>
              <a:defRPr/>
            </a:pPr>
            <a:fld id="{1E45B4D7-1FDD-4002-8C3B-7E40D9CB4144}" type="slidenum">
              <a:rPr lang="en-GB">
                <a:solidFill>
                  <a:prstClr val="white"/>
                </a:solidFill>
                <a:latin typeface="Arial" charset="0"/>
                <a:cs typeface="Arial" charset="0"/>
              </a:rPr>
              <a:pPr fontAlgn="base">
                <a:spcBef>
                  <a:spcPct val="0"/>
                </a:spcBef>
                <a:spcAft>
                  <a:spcPct val="0"/>
                </a:spcAft>
                <a:defRPr/>
              </a:pPr>
              <a:t>‹#›</a:t>
            </a:fld>
            <a:endParaRPr lang="en-GB">
              <a:solidFill>
                <a:prstClr val="white"/>
              </a:solidFill>
              <a:latin typeface="Arial" charset="0"/>
              <a:cs typeface="Arial" charset="0"/>
            </a:endParaRPr>
          </a:p>
        </p:txBody>
      </p:sp>
    </p:spTree>
    <p:extLst>
      <p:ext uri="{BB962C8B-B14F-4D97-AF65-F5344CB8AC3E}">
        <p14:creationId xmlns:p14="http://schemas.microsoft.com/office/powerpoint/2010/main" val="3318392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412776"/>
            <a:ext cx="3008313" cy="864095"/>
          </a:xfrm>
          <a:prstGeom prst="rect">
            <a:avLst/>
          </a:prstGeom>
        </p:spPr>
        <p:txBody>
          <a:bodyPr anchor="b"/>
          <a:lstStyle>
            <a:lvl1pPr algn="l">
              <a:defRPr sz="2000" b="1"/>
            </a:lvl1pPr>
          </a:lstStyle>
          <a:p>
            <a:r>
              <a:rPr lang="en-US" dirty="0" smtClean="0"/>
              <a:t>Click to edit Master title style</a:t>
            </a:r>
            <a:endParaRPr lang="en-GB" dirty="0"/>
          </a:p>
        </p:txBody>
      </p:sp>
      <p:sp>
        <p:nvSpPr>
          <p:cNvPr id="3" name="Content Placeholder 2"/>
          <p:cNvSpPr>
            <a:spLocks noGrp="1"/>
          </p:cNvSpPr>
          <p:nvPr>
            <p:ph idx="1"/>
          </p:nvPr>
        </p:nvSpPr>
        <p:spPr>
          <a:xfrm>
            <a:off x="3575050" y="1412776"/>
            <a:ext cx="5111750" cy="471338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2348880"/>
            <a:ext cx="3008313" cy="377728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323850" y="6376988"/>
            <a:ext cx="1295400" cy="365125"/>
          </a:xfrm>
          <a:prstGeom prst="rect">
            <a:avLst/>
          </a:prstGeom>
        </p:spPr>
        <p:txBody>
          <a:bodyPr/>
          <a:lstStyle>
            <a:lvl1pPr>
              <a:defRPr/>
            </a:lvl1pPr>
          </a:lstStyle>
          <a:p>
            <a:pPr fontAlgn="base">
              <a:spcBef>
                <a:spcPct val="0"/>
              </a:spcBef>
              <a:spcAft>
                <a:spcPct val="0"/>
              </a:spcAft>
              <a:defRPr/>
            </a:pPr>
            <a:fld id="{F2266E9A-4EB3-455F-BF95-CFED84ACE0C2}" type="datetimeFigureOut">
              <a:rPr lang="en-GB">
                <a:solidFill>
                  <a:prstClr val="white"/>
                </a:solidFill>
                <a:latin typeface="Arial" charset="0"/>
                <a:cs typeface="Arial" charset="0"/>
              </a:rPr>
              <a:pPr fontAlgn="base">
                <a:spcBef>
                  <a:spcPct val="0"/>
                </a:spcBef>
                <a:spcAft>
                  <a:spcPct val="0"/>
                </a:spcAft>
                <a:defRPr/>
              </a:pPr>
              <a:t>06/11/2014</a:t>
            </a:fld>
            <a:endParaRPr lang="en-GB" dirty="0">
              <a:solidFill>
                <a:prstClr val="white"/>
              </a:solidFill>
              <a:latin typeface="Arial" charset="0"/>
              <a:cs typeface="Arial" charset="0"/>
            </a:endParaRPr>
          </a:p>
        </p:txBody>
      </p:sp>
      <p:sp>
        <p:nvSpPr>
          <p:cNvPr id="6" name="Footer Placeholder 4"/>
          <p:cNvSpPr>
            <a:spLocks noGrp="1"/>
          </p:cNvSpPr>
          <p:nvPr>
            <p:ph type="ftr" sz="quarter" idx="11"/>
          </p:nvPr>
        </p:nvSpPr>
        <p:spPr>
          <a:xfrm>
            <a:off x="1692275" y="6376988"/>
            <a:ext cx="2895600" cy="365125"/>
          </a:xfrm>
          <a:prstGeom prst="rect">
            <a:avLst/>
          </a:prstGeom>
        </p:spPr>
        <p:txBody>
          <a:bodyPr/>
          <a:lstStyle>
            <a:lvl1pPr>
              <a:defRPr/>
            </a:lvl1pPr>
          </a:lstStyle>
          <a:p>
            <a:pPr fontAlgn="base">
              <a:spcBef>
                <a:spcPct val="0"/>
              </a:spcBef>
              <a:spcAft>
                <a:spcPct val="0"/>
              </a:spcAft>
              <a:defRPr/>
            </a:pPr>
            <a:endParaRPr lang="en-GB">
              <a:solidFill>
                <a:prstClr val="white"/>
              </a:solidFill>
              <a:latin typeface="Arial" charset="0"/>
              <a:cs typeface="Arial" charset="0"/>
            </a:endParaRPr>
          </a:p>
        </p:txBody>
      </p:sp>
      <p:sp>
        <p:nvSpPr>
          <p:cNvPr id="7" name="Slide Number Placeholder 5"/>
          <p:cNvSpPr>
            <a:spLocks noGrp="1"/>
          </p:cNvSpPr>
          <p:nvPr>
            <p:ph type="sldNum" sz="quarter" idx="12"/>
          </p:nvPr>
        </p:nvSpPr>
        <p:spPr>
          <a:xfrm>
            <a:off x="4643438" y="6376988"/>
            <a:ext cx="1728787" cy="365125"/>
          </a:xfrm>
          <a:prstGeom prst="rect">
            <a:avLst/>
          </a:prstGeom>
        </p:spPr>
        <p:txBody>
          <a:bodyPr/>
          <a:lstStyle>
            <a:lvl1pPr>
              <a:defRPr/>
            </a:lvl1pPr>
          </a:lstStyle>
          <a:p>
            <a:pPr fontAlgn="base">
              <a:spcBef>
                <a:spcPct val="0"/>
              </a:spcBef>
              <a:spcAft>
                <a:spcPct val="0"/>
              </a:spcAft>
              <a:defRPr/>
            </a:pPr>
            <a:fld id="{45CA4E8B-149F-4D2C-8966-877759CD1080}" type="slidenum">
              <a:rPr lang="en-GB">
                <a:solidFill>
                  <a:prstClr val="white"/>
                </a:solidFill>
                <a:latin typeface="Arial" charset="0"/>
                <a:cs typeface="Arial" charset="0"/>
              </a:rPr>
              <a:pPr fontAlgn="base">
                <a:spcBef>
                  <a:spcPct val="0"/>
                </a:spcBef>
                <a:spcAft>
                  <a:spcPct val="0"/>
                </a:spcAft>
                <a:defRPr/>
              </a:pPr>
              <a:t>‹#›</a:t>
            </a:fld>
            <a:endParaRPr lang="en-GB">
              <a:solidFill>
                <a:prstClr val="white"/>
              </a:solidFill>
              <a:latin typeface="Arial" charset="0"/>
              <a:cs typeface="Arial" charset="0"/>
            </a:endParaRPr>
          </a:p>
        </p:txBody>
      </p:sp>
    </p:spTree>
    <p:extLst>
      <p:ext uri="{BB962C8B-B14F-4D97-AF65-F5344CB8AC3E}">
        <p14:creationId xmlns:p14="http://schemas.microsoft.com/office/powerpoint/2010/main" val="2798707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1412776"/>
            <a:ext cx="5486400" cy="3314798"/>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323850" y="6376988"/>
            <a:ext cx="1295400" cy="365125"/>
          </a:xfrm>
          <a:prstGeom prst="rect">
            <a:avLst/>
          </a:prstGeom>
        </p:spPr>
        <p:txBody>
          <a:bodyPr/>
          <a:lstStyle>
            <a:lvl1pPr>
              <a:defRPr/>
            </a:lvl1pPr>
          </a:lstStyle>
          <a:p>
            <a:pPr fontAlgn="base">
              <a:spcBef>
                <a:spcPct val="0"/>
              </a:spcBef>
              <a:spcAft>
                <a:spcPct val="0"/>
              </a:spcAft>
              <a:defRPr/>
            </a:pPr>
            <a:fld id="{DF5FB887-57A5-4AB2-87C3-6A63A68D0125}" type="datetimeFigureOut">
              <a:rPr lang="en-GB">
                <a:solidFill>
                  <a:prstClr val="white"/>
                </a:solidFill>
                <a:latin typeface="Arial" charset="0"/>
                <a:cs typeface="Arial" charset="0"/>
              </a:rPr>
              <a:pPr fontAlgn="base">
                <a:spcBef>
                  <a:spcPct val="0"/>
                </a:spcBef>
                <a:spcAft>
                  <a:spcPct val="0"/>
                </a:spcAft>
                <a:defRPr/>
              </a:pPr>
              <a:t>06/11/2014</a:t>
            </a:fld>
            <a:endParaRPr lang="en-GB" dirty="0">
              <a:solidFill>
                <a:prstClr val="white"/>
              </a:solidFill>
              <a:latin typeface="Arial" charset="0"/>
              <a:cs typeface="Arial" charset="0"/>
            </a:endParaRPr>
          </a:p>
        </p:txBody>
      </p:sp>
      <p:sp>
        <p:nvSpPr>
          <p:cNvPr id="6" name="Footer Placeholder 4"/>
          <p:cNvSpPr>
            <a:spLocks noGrp="1"/>
          </p:cNvSpPr>
          <p:nvPr>
            <p:ph type="ftr" sz="quarter" idx="11"/>
          </p:nvPr>
        </p:nvSpPr>
        <p:spPr>
          <a:xfrm>
            <a:off x="1692275" y="6376988"/>
            <a:ext cx="2895600" cy="365125"/>
          </a:xfrm>
          <a:prstGeom prst="rect">
            <a:avLst/>
          </a:prstGeom>
        </p:spPr>
        <p:txBody>
          <a:bodyPr/>
          <a:lstStyle>
            <a:lvl1pPr>
              <a:defRPr/>
            </a:lvl1pPr>
          </a:lstStyle>
          <a:p>
            <a:pPr fontAlgn="base">
              <a:spcBef>
                <a:spcPct val="0"/>
              </a:spcBef>
              <a:spcAft>
                <a:spcPct val="0"/>
              </a:spcAft>
              <a:defRPr/>
            </a:pPr>
            <a:endParaRPr lang="en-GB">
              <a:solidFill>
                <a:prstClr val="white"/>
              </a:solidFill>
              <a:latin typeface="Arial" charset="0"/>
              <a:cs typeface="Arial" charset="0"/>
            </a:endParaRPr>
          </a:p>
        </p:txBody>
      </p:sp>
      <p:sp>
        <p:nvSpPr>
          <p:cNvPr id="7" name="Slide Number Placeholder 5"/>
          <p:cNvSpPr>
            <a:spLocks noGrp="1"/>
          </p:cNvSpPr>
          <p:nvPr>
            <p:ph type="sldNum" sz="quarter" idx="12"/>
          </p:nvPr>
        </p:nvSpPr>
        <p:spPr>
          <a:xfrm>
            <a:off x="4643438" y="6376988"/>
            <a:ext cx="1728787" cy="365125"/>
          </a:xfrm>
          <a:prstGeom prst="rect">
            <a:avLst/>
          </a:prstGeom>
        </p:spPr>
        <p:txBody>
          <a:bodyPr/>
          <a:lstStyle>
            <a:lvl1pPr>
              <a:defRPr/>
            </a:lvl1pPr>
          </a:lstStyle>
          <a:p>
            <a:pPr fontAlgn="base">
              <a:spcBef>
                <a:spcPct val="0"/>
              </a:spcBef>
              <a:spcAft>
                <a:spcPct val="0"/>
              </a:spcAft>
              <a:defRPr/>
            </a:pPr>
            <a:fld id="{2C609EF4-8517-4451-8BE9-8C417C7E847F}" type="slidenum">
              <a:rPr lang="en-GB">
                <a:solidFill>
                  <a:prstClr val="white"/>
                </a:solidFill>
                <a:latin typeface="Arial" charset="0"/>
                <a:cs typeface="Arial" charset="0"/>
              </a:rPr>
              <a:pPr fontAlgn="base">
                <a:spcBef>
                  <a:spcPct val="0"/>
                </a:spcBef>
                <a:spcAft>
                  <a:spcPct val="0"/>
                </a:spcAft>
                <a:defRPr/>
              </a:pPr>
              <a:t>‹#›</a:t>
            </a:fld>
            <a:endParaRPr lang="en-GB">
              <a:solidFill>
                <a:prstClr val="white"/>
              </a:solidFill>
              <a:latin typeface="Arial" charset="0"/>
              <a:cs typeface="Arial" charset="0"/>
            </a:endParaRPr>
          </a:p>
        </p:txBody>
      </p:sp>
    </p:spTree>
    <p:extLst>
      <p:ext uri="{BB962C8B-B14F-4D97-AF65-F5344CB8AC3E}">
        <p14:creationId xmlns:p14="http://schemas.microsoft.com/office/powerpoint/2010/main" val="1512483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 name="Rectangle 9"/>
          <p:cNvSpPr/>
          <p:nvPr userDrawn="1"/>
        </p:nvSpPr>
        <p:spPr>
          <a:xfrm>
            <a:off x="3132138" y="171450"/>
            <a:ext cx="5111750" cy="503238"/>
          </a:xfrm>
          <a:prstGeom prst="rect">
            <a:avLst/>
          </a:prstGeom>
          <a:solidFill>
            <a:srgbClr val="827CA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1" name="TextBox 10"/>
          <p:cNvSpPr txBox="1"/>
          <p:nvPr userDrawn="1"/>
        </p:nvSpPr>
        <p:spPr>
          <a:xfrm>
            <a:off x="5508625" y="231775"/>
            <a:ext cx="2663825" cy="492443"/>
          </a:xfrm>
          <a:prstGeom prst="rect">
            <a:avLst/>
          </a:prstGeom>
          <a:noFill/>
        </p:spPr>
        <p:txBody>
          <a:bodyPr>
            <a:spAutoFit/>
          </a:bodyPr>
          <a:lstStyle/>
          <a:p>
            <a:pPr algn="r" fontAlgn="base">
              <a:spcBef>
                <a:spcPct val="0"/>
              </a:spcBef>
              <a:spcAft>
                <a:spcPct val="0"/>
              </a:spcAft>
              <a:defRPr/>
            </a:pPr>
            <a:r>
              <a:rPr lang="en-US" sz="1300" dirty="0" smtClean="0">
                <a:solidFill>
                  <a:prstClr val="white"/>
                </a:solidFill>
                <a:latin typeface="Arial" charset="0"/>
                <a:cs typeface="Arial" charset="0"/>
              </a:rPr>
              <a:t>Oncology in midlife and beyond</a:t>
            </a:r>
          </a:p>
          <a:p>
            <a:pPr algn="r" fontAlgn="base">
              <a:spcBef>
                <a:spcPct val="0"/>
              </a:spcBef>
              <a:spcAft>
                <a:spcPct val="0"/>
              </a:spcAft>
              <a:defRPr/>
            </a:pPr>
            <a:r>
              <a:rPr lang="en-US" sz="1300" dirty="0" smtClean="0">
                <a:solidFill>
                  <a:prstClr val="white"/>
                </a:solidFill>
                <a:latin typeface="Arial" charset="0"/>
                <a:cs typeface="Arial" charset="0"/>
              </a:rPr>
              <a:t>2013</a:t>
            </a:r>
            <a:endParaRPr lang="en-US" sz="1100" dirty="0">
              <a:solidFill>
                <a:prstClr val="white"/>
              </a:solidFill>
              <a:latin typeface="Arial" charset="0"/>
              <a:cs typeface="Arial" charset="0"/>
            </a:endParaRPr>
          </a:p>
        </p:txBody>
      </p:sp>
    </p:spTree>
    <p:extLst>
      <p:ext uri="{BB962C8B-B14F-4D97-AF65-F5344CB8AC3E}">
        <p14:creationId xmlns:p14="http://schemas.microsoft.com/office/powerpoint/2010/main" val="32793227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3600" kern="12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Calibri" pitchFamily="34" charset="0"/>
        </a:defRPr>
      </a:lvl2pPr>
      <a:lvl3pPr algn="ctr" rtl="0" eaLnBrk="0" fontAlgn="base" hangingPunct="0">
        <a:spcBef>
          <a:spcPct val="0"/>
        </a:spcBef>
        <a:spcAft>
          <a:spcPct val="0"/>
        </a:spcAft>
        <a:defRPr sz="3600">
          <a:solidFill>
            <a:schemeClr val="bg1"/>
          </a:solidFill>
          <a:latin typeface="Calibri" pitchFamily="34" charset="0"/>
        </a:defRPr>
      </a:lvl3pPr>
      <a:lvl4pPr algn="ctr" rtl="0" eaLnBrk="0" fontAlgn="base" hangingPunct="0">
        <a:spcBef>
          <a:spcPct val="0"/>
        </a:spcBef>
        <a:spcAft>
          <a:spcPct val="0"/>
        </a:spcAft>
        <a:defRPr sz="3600">
          <a:solidFill>
            <a:schemeClr val="bg1"/>
          </a:solidFill>
          <a:latin typeface="Calibri" pitchFamily="34" charset="0"/>
        </a:defRPr>
      </a:lvl4pPr>
      <a:lvl5pPr algn="ctr" rtl="0" eaLnBrk="0" fontAlgn="base" hangingPunct="0">
        <a:spcBef>
          <a:spcPct val="0"/>
        </a:spcBef>
        <a:spcAft>
          <a:spcPct val="0"/>
        </a:spcAft>
        <a:defRPr sz="3600">
          <a:solidFill>
            <a:schemeClr val="bg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rgbClr val="3C00AA"/>
        </a:buClr>
        <a:buSzPct val="70000"/>
        <a:buFont typeface="Wingdings 3" pitchFamily="18" charset="2"/>
        <a:buChar char="u"/>
        <a:defRPr sz="28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323528" y="1556792"/>
            <a:ext cx="8640960" cy="1842567"/>
          </a:xfrm>
          <a:prstGeom prst="rect">
            <a:avLst/>
          </a:prstGeom>
        </p:spPr>
        <p:txBody>
          <a:bodyPr>
            <a:normAutofit fontScale="92500" lnSpcReduction="20000"/>
          </a:bodyPr>
          <a:lstStyle>
            <a:lvl1pPr marL="342900" indent="-342900" algn="l" rtl="0" eaLnBrk="0" fontAlgn="base" hangingPunct="0">
              <a:spcBef>
                <a:spcPct val="20000"/>
              </a:spcBef>
              <a:spcAft>
                <a:spcPct val="0"/>
              </a:spcAft>
              <a:buClr>
                <a:srgbClr val="3C00AA"/>
              </a:buClr>
              <a:buSzPct val="70000"/>
              <a:buFont typeface="Wingdings 3" pitchFamily="18" charset="2"/>
              <a:buChar char="u"/>
              <a:defRPr sz="28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mn-MN" sz="4800" dirty="0" smtClean="0">
                <a:solidFill>
                  <a:srgbClr val="FFFF00"/>
                </a:solidFill>
              </a:rPr>
              <a:t>Цэвэршилтийн дараах насанд зонхилон тохиолдох өвчлөлөөс урьдчилан сэргийлэх нь</a:t>
            </a:r>
            <a:endParaRPr lang="en-US" sz="4800" dirty="0">
              <a:solidFill>
                <a:srgbClr val="FFFF00"/>
              </a:solidFill>
            </a:endParaRPr>
          </a:p>
        </p:txBody>
      </p:sp>
      <p:sp>
        <p:nvSpPr>
          <p:cNvPr id="5" name="Title 1"/>
          <p:cNvSpPr txBox="1">
            <a:spLocks/>
          </p:cNvSpPr>
          <p:nvPr/>
        </p:nvSpPr>
        <p:spPr>
          <a:xfrm>
            <a:off x="349519" y="4437112"/>
            <a:ext cx="8640960" cy="1800200"/>
          </a:xfrm>
          <a:prstGeom prst="rect">
            <a:avLst/>
          </a:prstGeom>
        </p:spPr>
        <p:txBody>
          <a:bodyPr>
            <a:normAutofit/>
          </a:bodyPr>
          <a:lstStyle>
            <a:lvl1pPr algn="ctr" rtl="0" eaLnBrk="0" fontAlgn="base" hangingPunct="0">
              <a:spcBef>
                <a:spcPct val="0"/>
              </a:spcBef>
              <a:spcAft>
                <a:spcPct val="0"/>
              </a:spcAft>
              <a:defRPr sz="3600" kern="12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Calibri" pitchFamily="34" charset="0"/>
              </a:defRPr>
            </a:lvl2pPr>
            <a:lvl3pPr algn="ctr" rtl="0" eaLnBrk="0" fontAlgn="base" hangingPunct="0">
              <a:spcBef>
                <a:spcPct val="0"/>
              </a:spcBef>
              <a:spcAft>
                <a:spcPct val="0"/>
              </a:spcAft>
              <a:defRPr sz="3600">
                <a:solidFill>
                  <a:schemeClr val="bg1"/>
                </a:solidFill>
                <a:latin typeface="Calibri" pitchFamily="34" charset="0"/>
              </a:defRPr>
            </a:lvl3pPr>
            <a:lvl4pPr algn="ctr" rtl="0" eaLnBrk="0" fontAlgn="base" hangingPunct="0">
              <a:spcBef>
                <a:spcPct val="0"/>
              </a:spcBef>
              <a:spcAft>
                <a:spcPct val="0"/>
              </a:spcAft>
              <a:defRPr sz="3600">
                <a:solidFill>
                  <a:schemeClr val="bg1"/>
                </a:solidFill>
                <a:latin typeface="Calibri" pitchFamily="34" charset="0"/>
              </a:defRPr>
            </a:lvl4pPr>
            <a:lvl5pPr algn="ctr" rtl="0" eaLnBrk="0" fontAlgn="base" hangingPunct="0">
              <a:spcBef>
                <a:spcPct val="0"/>
              </a:spcBef>
              <a:spcAft>
                <a:spcPct val="0"/>
              </a:spcAft>
              <a:defRPr sz="3600">
                <a:solidFill>
                  <a:schemeClr val="bg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mn-MN" sz="3200" b="1" dirty="0" smtClean="0">
                <a:solidFill>
                  <a:schemeClr val="tx1"/>
                </a:solidFill>
              </a:rPr>
              <a:t>Цэвэршилтийн Эрүүл Мэндийг Хамгаалах Дэлхийн Өдөр </a:t>
            </a:r>
            <a:r>
              <a:rPr lang="en-US" sz="3200" b="1" dirty="0" smtClean="0">
                <a:solidFill>
                  <a:schemeClr val="tx1"/>
                </a:solidFill>
              </a:rPr>
              <a:t> </a:t>
            </a:r>
          </a:p>
          <a:p>
            <a:r>
              <a:rPr lang="en-US" sz="3200" b="1" dirty="0" smtClean="0">
                <a:solidFill>
                  <a:schemeClr val="tx1"/>
                </a:solidFill>
              </a:rPr>
              <a:t>2014</a:t>
            </a:r>
            <a:r>
              <a:rPr lang="mn-MN" sz="3200" b="1" dirty="0" smtClean="0">
                <a:solidFill>
                  <a:schemeClr val="tx1"/>
                </a:solidFill>
              </a:rPr>
              <a:t>.10.18 </a:t>
            </a:r>
            <a:endParaRPr lang="en-US" sz="3200" b="1" dirty="0">
              <a:solidFill>
                <a:schemeClr val="tx1"/>
              </a:solidFill>
            </a:endParaRPr>
          </a:p>
        </p:txBody>
      </p:sp>
      <p:sp>
        <p:nvSpPr>
          <p:cNvPr id="6" name="TextBox 5"/>
          <p:cNvSpPr txBox="1"/>
          <p:nvPr/>
        </p:nvSpPr>
        <p:spPr>
          <a:xfrm>
            <a:off x="4572000" y="188640"/>
            <a:ext cx="3672408" cy="584775"/>
          </a:xfrm>
          <a:prstGeom prst="rect">
            <a:avLst/>
          </a:prstGeom>
          <a:noFill/>
        </p:spPr>
        <p:txBody>
          <a:bodyPr wrap="square" rtlCol="0">
            <a:spAutoFit/>
          </a:bodyPr>
          <a:lstStyle/>
          <a:p>
            <a:pPr algn="r"/>
            <a:r>
              <a:rPr lang="en-GB" sz="1600" b="1" dirty="0" smtClean="0"/>
              <a:t>Prevention of Diseases after Menopause</a:t>
            </a:r>
          </a:p>
          <a:p>
            <a:pPr algn="r"/>
            <a:r>
              <a:rPr lang="en-GB" sz="1600" b="1" dirty="0" smtClean="0"/>
              <a:t>2014</a:t>
            </a:r>
            <a:endParaRPr lang="en-GB" sz="1600" b="1" dirty="0"/>
          </a:p>
        </p:txBody>
      </p:sp>
    </p:spTree>
    <p:extLst>
      <p:ext uri="{BB962C8B-B14F-4D97-AF65-F5344CB8AC3E}">
        <p14:creationId xmlns:p14="http://schemas.microsoft.com/office/powerpoint/2010/main" val="3421228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89706" y="1071694"/>
            <a:ext cx="8784976" cy="648072"/>
          </a:xfrm>
          <a:prstGeom prst="rect">
            <a:avLst/>
          </a:prstGeom>
        </p:spPr>
        <p:txBody>
          <a:bodyPr>
            <a:normAutofit fontScale="67500" lnSpcReduction="20000"/>
          </a:bodyPr>
          <a:lstStyle>
            <a:lvl1pPr algn="ctr" rtl="0" eaLnBrk="0" fontAlgn="base" hangingPunct="0">
              <a:spcBef>
                <a:spcPct val="0"/>
              </a:spcBef>
              <a:spcAft>
                <a:spcPct val="0"/>
              </a:spcAft>
              <a:defRPr sz="3600" kern="12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Calibri" pitchFamily="34" charset="0"/>
              </a:defRPr>
            </a:lvl2pPr>
            <a:lvl3pPr algn="ctr" rtl="0" eaLnBrk="0" fontAlgn="base" hangingPunct="0">
              <a:spcBef>
                <a:spcPct val="0"/>
              </a:spcBef>
              <a:spcAft>
                <a:spcPct val="0"/>
              </a:spcAft>
              <a:defRPr sz="3600">
                <a:solidFill>
                  <a:schemeClr val="bg1"/>
                </a:solidFill>
                <a:latin typeface="Calibri" pitchFamily="34" charset="0"/>
              </a:defRPr>
            </a:lvl3pPr>
            <a:lvl4pPr algn="ctr" rtl="0" eaLnBrk="0" fontAlgn="base" hangingPunct="0">
              <a:spcBef>
                <a:spcPct val="0"/>
              </a:spcBef>
              <a:spcAft>
                <a:spcPct val="0"/>
              </a:spcAft>
              <a:defRPr sz="3600">
                <a:solidFill>
                  <a:schemeClr val="bg1"/>
                </a:solidFill>
                <a:latin typeface="Calibri" pitchFamily="34" charset="0"/>
              </a:defRPr>
            </a:lvl4pPr>
            <a:lvl5pPr algn="ctr" rtl="0" eaLnBrk="0" fontAlgn="base" hangingPunct="0">
              <a:spcBef>
                <a:spcPct val="0"/>
              </a:spcBef>
              <a:spcAft>
                <a:spcPct val="0"/>
              </a:spcAft>
              <a:defRPr sz="3600">
                <a:solidFill>
                  <a:schemeClr val="bg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mn-MN" sz="3200" b="1" dirty="0">
                <a:solidFill>
                  <a:srgbClr val="FFFF00"/>
                </a:solidFill>
              </a:rPr>
              <a:t>ТЭНЭГРЭЛ, ОЙ САНАМЖ, ТАНИН МЭДЭХҮЙН ЧАДВАР АЛДАГДАХ, СЭТГЭЛ ГУТРАЛ</a:t>
            </a:r>
            <a:endParaRPr lang="en-US" sz="3200" dirty="0">
              <a:solidFill>
                <a:srgbClr val="FFFF00"/>
              </a:solidFill>
            </a:endParaRPr>
          </a:p>
        </p:txBody>
      </p:sp>
      <p:sp>
        <p:nvSpPr>
          <p:cNvPr id="4" name="Content Placeholder 2"/>
          <p:cNvSpPr txBox="1">
            <a:spLocks/>
          </p:cNvSpPr>
          <p:nvPr/>
        </p:nvSpPr>
        <p:spPr>
          <a:xfrm>
            <a:off x="251520" y="1628800"/>
            <a:ext cx="8723162" cy="4968552"/>
          </a:xfrm>
          <a:prstGeom prst="rect">
            <a:avLst/>
          </a:prstGeom>
        </p:spPr>
        <p:txBody>
          <a:bodyPr>
            <a:normAutofit fontScale="77500" lnSpcReduction="20000"/>
          </a:bodyPr>
          <a:lstStyle>
            <a:lvl1pPr marL="342900" indent="-342900" algn="l" rtl="0" eaLnBrk="0" fontAlgn="base" hangingPunct="0">
              <a:spcBef>
                <a:spcPct val="20000"/>
              </a:spcBef>
              <a:spcAft>
                <a:spcPct val="0"/>
              </a:spcAft>
              <a:buClr>
                <a:srgbClr val="3C00AA"/>
              </a:buClr>
              <a:buSzPct val="70000"/>
              <a:buFont typeface="Wingdings 3" pitchFamily="18" charset="2"/>
              <a:buChar char="u"/>
              <a:defRPr sz="28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b="1" dirty="0" err="1"/>
              <a:t>Тархины</a:t>
            </a:r>
            <a:r>
              <a:rPr lang="en-US" b="1" dirty="0"/>
              <a:t> </a:t>
            </a:r>
            <a:r>
              <a:rPr lang="en-US" b="1" dirty="0" err="1"/>
              <a:t>эрүүл</a:t>
            </a:r>
            <a:r>
              <a:rPr lang="en-US" b="1" dirty="0"/>
              <a:t> </a:t>
            </a:r>
            <a:r>
              <a:rPr lang="en-US" b="1" dirty="0" err="1"/>
              <a:t>мэнд</a:t>
            </a:r>
            <a:r>
              <a:rPr lang="mn-MN" b="1" dirty="0"/>
              <a:t>ийг </a:t>
            </a:r>
            <a:r>
              <a:rPr lang="mn-MN" b="1" dirty="0" smtClean="0"/>
              <a:t>сайжруулах: </a:t>
            </a:r>
            <a:r>
              <a:rPr lang="mn-MN" dirty="0" smtClean="0"/>
              <a:t>Альцхаймер </a:t>
            </a:r>
            <a:r>
              <a:rPr lang="mn-MN" dirty="0"/>
              <a:t>өвчнийг клиникийн илрэл нь эхлэхээс нь даамжралыг удаашруулах зорилгоор урьдчилан сэргийлэх арга хэмжээ авах нь зүйтэй бөгөөд гол төлөв  зүрх судасны эмгэгийн урьдчилан сэргийлэлт төст хэлбэрээр </a:t>
            </a:r>
            <a:r>
              <a:rPr lang="mn-MN" dirty="0" smtClean="0"/>
              <a:t>явуулна</a:t>
            </a:r>
          </a:p>
          <a:p>
            <a:pPr algn="just"/>
            <a:r>
              <a:rPr lang="mn-MN" b="1" dirty="0" smtClean="0"/>
              <a:t>Танин </a:t>
            </a:r>
            <a:r>
              <a:rPr lang="mn-MN" b="1" dirty="0"/>
              <a:t>мэдэхүйн чадвар болон сэтгэхүйг </a:t>
            </a:r>
            <a:r>
              <a:rPr lang="mn-MN" b="1" dirty="0" smtClean="0"/>
              <a:t>сайжруулах: </a:t>
            </a:r>
            <a:r>
              <a:rPr lang="mn-MN" dirty="0" smtClean="0"/>
              <a:t>Тархины </a:t>
            </a:r>
            <a:r>
              <a:rPr lang="mn-MN" dirty="0"/>
              <a:t>мэдээллийн багтаамж, бүтээмж болон цомхотгох чадварыг хариуцсан төв болон мэдээлэл дамжууалалтын замыг нь хөгжүүлэх хэлбэрээр танин мэдэхүйн чадвар буюу ой ухааны</a:t>
            </a:r>
            <a:r>
              <a:rPr lang="en-GB" dirty="0"/>
              <a:t> </a:t>
            </a:r>
            <a:r>
              <a:rPr lang="en-GB" dirty="0" err="1" smtClean="0"/>
              <a:t>хүрээ</a:t>
            </a:r>
            <a:r>
              <a:rPr lang="mn-MN" dirty="0" smtClean="0"/>
              <a:t> </a:t>
            </a:r>
            <a:r>
              <a:rPr lang="mn-MN" dirty="0"/>
              <a:t>тэлэгдэнэ. </a:t>
            </a:r>
            <a:endParaRPr lang="mn-MN" dirty="0" smtClean="0"/>
          </a:p>
          <a:p>
            <a:pPr algn="just"/>
            <a:r>
              <a:rPr lang="mn-MN" b="1" dirty="0"/>
              <a:t>Альцхаймер өвчний эрсдэлийг бууруулахад дасгал хөдөлгөөний </a:t>
            </a:r>
            <a:r>
              <a:rPr lang="mn-MN" b="1" dirty="0" smtClean="0"/>
              <a:t>нөлөө: </a:t>
            </a:r>
            <a:r>
              <a:rPr lang="mn-MN" dirty="0" smtClean="0"/>
              <a:t>Аэробикийн </a:t>
            </a:r>
            <a:r>
              <a:rPr lang="mn-MN" dirty="0"/>
              <a:t>дасгал нь танин мэдэхүйн үйл ажиллагааг дэмжиж, Альцхаймерын өвчний эрсдэлийг бараг 28 хувиар багасгана. Биеийн дасгал хөдөлгөөнөөр тархины эдэд </a:t>
            </a:r>
            <a:r>
              <a:rPr lang="en-US" dirty="0"/>
              <a:t>β</a:t>
            </a:r>
            <a:r>
              <a:rPr lang="mn-MN" dirty="0"/>
              <a:t>-амилоид уураг хуримтлагдахаас сэргийлэх боломжтой. </a:t>
            </a:r>
            <a:endParaRPr lang="mn-MN" dirty="0" smtClean="0"/>
          </a:p>
          <a:p>
            <a:pPr algn="just"/>
            <a:r>
              <a:rPr lang="mn-MN" dirty="0"/>
              <a:t>Сэтгэцийн эмгэгийн нэг хэлбэр болох сэтгэл гутрал  нь Альцхаймер өвчний эрсдлийг нэмэгдүүлэх ба харин эх үүсвэр нь байж чаддаггүй, бие даасан эмгэг юм.</a:t>
            </a:r>
            <a:endParaRPr lang="en-US" dirty="0"/>
          </a:p>
        </p:txBody>
      </p:sp>
      <p:sp>
        <p:nvSpPr>
          <p:cNvPr id="5" name="TextBox 4"/>
          <p:cNvSpPr txBox="1"/>
          <p:nvPr/>
        </p:nvSpPr>
        <p:spPr>
          <a:xfrm>
            <a:off x="4572000" y="188640"/>
            <a:ext cx="3672408" cy="584775"/>
          </a:xfrm>
          <a:prstGeom prst="rect">
            <a:avLst/>
          </a:prstGeom>
          <a:noFill/>
        </p:spPr>
        <p:txBody>
          <a:bodyPr wrap="square" rtlCol="0">
            <a:spAutoFit/>
          </a:bodyPr>
          <a:lstStyle/>
          <a:p>
            <a:pPr algn="r"/>
            <a:r>
              <a:rPr lang="en-GB" sz="1600" b="1" dirty="0" smtClean="0"/>
              <a:t>Prevention of Diseases after Menopause</a:t>
            </a:r>
          </a:p>
          <a:p>
            <a:pPr algn="r"/>
            <a:r>
              <a:rPr lang="en-GB" sz="1600" b="1" dirty="0" smtClean="0"/>
              <a:t>2014</a:t>
            </a:r>
            <a:endParaRPr lang="en-GB" sz="1600" b="1" dirty="0"/>
          </a:p>
        </p:txBody>
      </p:sp>
    </p:spTree>
    <p:extLst>
      <p:ext uri="{BB962C8B-B14F-4D97-AF65-F5344CB8AC3E}">
        <p14:creationId xmlns:p14="http://schemas.microsoft.com/office/powerpoint/2010/main" val="1840519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51520" y="908720"/>
            <a:ext cx="8640960" cy="576064"/>
          </a:xfrm>
          <a:prstGeom prst="rect">
            <a:avLst/>
          </a:prstGeom>
        </p:spPr>
        <p:txBody>
          <a:bodyPr/>
          <a:lstStyle>
            <a:lvl1pPr algn="ctr" rtl="0" eaLnBrk="0" fontAlgn="base" hangingPunct="0">
              <a:spcBef>
                <a:spcPct val="0"/>
              </a:spcBef>
              <a:spcAft>
                <a:spcPct val="0"/>
              </a:spcAft>
              <a:defRPr sz="3600" kern="12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Calibri" pitchFamily="34" charset="0"/>
              </a:defRPr>
            </a:lvl2pPr>
            <a:lvl3pPr algn="ctr" rtl="0" eaLnBrk="0" fontAlgn="base" hangingPunct="0">
              <a:spcBef>
                <a:spcPct val="0"/>
              </a:spcBef>
              <a:spcAft>
                <a:spcPct val="0"/>
              </a:spcAft>
              <a:defRPr sz="3600">
                <a:solidFill>
                  <a:schemeClr val="bg1"/>
                </a:solidFill>
                <a:latin typeface="Calibri" pitchFamily="34" charset="0"/>
              </a:defRPr>
            </a:lvl3pPr>
            <a:lvl4pPr algn="ctr" rtl="0" eaLnBrk="0" fontAlgn="base" hangingPunct="0">
              <a:spcBef>
                <a:spcPct val="0"/>
              </a:spcBef>
              <a:spcAft>
                <a:spcPct val="0"/>
              </a:spcAft>
              <a:defRPr sz="3600">
                <a:solidFill>
                  <a:schemeClr val="bg1"/>
                </a:solidFill>
                <a:latin typeface="Calibri" pitchFamily="34" charset="0"/>
              </a:defRPr>
            </a:lvl4pPr>
            <a:lvl5pPr algn="ctr" rtl="0" eaLnBrk="0" fontAlgn="base" hangingPunct="0">
              <a:spcBef>
                <a:spcPct val="0"/>
              </a:spcBef>
              <a:spcAft>
                <a:spcPct val="0"/>
              </a:spcAft>
              <a:defRPr sz="3600">
                <a:solidFill>
                  <a:schemeClr val="bg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mn-MN" dirty="0" smtClean="0">
                <a:solidFill>
                  <a:srgbClr val="FFFF00"/>
                </a:solidFill>
              </a:rPr>
              <a:t>Хорт хавдрын эрсдэл </a:t>
            </a:r>
            <a:endParaRPr lang="en-US" dirty="0">
              <a:solidFill>
                <a:srgbClr val="FFFF00"/>
              </a:solidFill>
            </a:endParaRPr>
          </a:p>
        </p:txBody>
      </p:sp>
      <p:sp>
        <p:nvSpPr>
          <p:cNvPr id="4" name="Content Placeholder 2"/>
          <p:cNvSpPr txBox="1">
            <a:spLocks/>
          </p:cNvSpPr>
          <p:nvPr/>
        </p:nvSpPr>
        <p:spPr>
          <a:xfrm>
            <a:off x="252949" y="1604739"/>
            <a:ext cx="8640960" cy="5250439"/>
          </a:xfrm>
          <a:prstGeom prst="rect">
            <a:avLst/>
          </a:prstGeom>
        </p:spPr>
        <p:txBody>
          <a:bodyPr>
            <a:normAutofit fontScale="77500" lnSpcReduction="20000"/>
          </a:bodyPr>
          <a:lstStyle>
            <a:lvl1pPr marL="342900" indent="-342900" algn="l" rtl="0" eaLnBrk="0" fontAlgn="base" hangingPunct="0">
              <a:spcBef>
                <a:spcPct val="20000"/>
              </a:spcBef>
              <a:spcAft>
                <a:spcPct val="0"/>
              </a:spcAft>
              <a:buClr>
                <a:srgbClr val="3C00AA"/>
              </a:buClr>
              <a:buSzPct val="70000"/>
              <a:buFont typeface="Wingdings 3" pitchFamily="18" charset="2"/>
              <a:buChar char="u"/>
              <a:defRPr sz="28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mn-MN" dirty="0"/>
              <a:t>2012 онд дэлхийн хэмжээнд 14,1 сая хүн хорт хавдраар өвчилснөөс 6,7 сая тохиолдол нь эмэгтэйчүүд хорт хавдар байлаа. </a:t>
            </a:r>
            <a:endParaRPr lang="mn-MN" dirty="0" smtClean="0"/>
          </a:p>
          <a:p>
            <a:pPr algn="just"/>
            <a:r>
              <a:rPr lang="mn-MN" dirty="0"/>
              <a:t>Хөхний хавдар </a:t>
            </a:r>
            <a:r>
              <a:rPr lang="en-GB" dirty="0"/>
              <a:t>(</a:t>
            </a:r>
            <a:r>
              <a:rPr lang="mn-MN" dirty="0"/>
              <a:t>2012 онд шинээр бүртгэгдсэн 1,67 сая тохиолдол</a:t>
            </a:r>
            <a:r>
              <a:rPr lang="en-GB" dirty="0"/>
              <a:t>)</a:t>
            </a:r>
            <a:r>
              <a:rPr lang="mn-MN" dirty="0"/>
              <a:t> хамгийн түгээмэл бөгөөд удаах нь бүдүүн гэдэсний хавдар </a:t>
            </a:r>
            <a:r>
              <a:rPr lang="en-GB" dirty="0"/>
              <a:t>(614 000), </a:t>
            </a:r>
            <a:r>
              <a:rPr lang="mn-MN" dirty="0"/>
              <a:t>уушигны </a:t>
            </a:r>
            <a:r>
              <a:rPr lang="en-GB" dirty="0"/>
              <a:t>(</a:t>
            </a:r>
            <a:r>
              <a:rPr lang="en-US" dirty="0"/>
              <a:t>583 000</a:t>
            </a:r>
            <a:r>
              <a:rPr lang="en-GB" dirty="0"/>
              <a:t>), </a:t>
            </a:r>
            <a:r>
              <a:rPr lang="mn-MN" dirty="0"/>
              <a:t>умайн хүзүүний </a:t>
            </a:r>
            <a:r>
              <a:rPr lang="en-US" dirty="0"/>
              <a:t>(528 000), </a:t>
            </a:r>
            <a:r>
              <a:rPr lang="en-US" dirty="0" err="1"/>
              <a:t>ходоод</a:t>
            </a:r>
            <a:r>
              <a:rPr lang="mn-MN" dirty="0"/>
              <a:t>ны</a:t>
            </a:r>
            <a:r>
              <a:rPr lang="en-US" dirty="0"/>
              <a:t> (320 000), </a:t>
            </a:r>
            <a:r>
              <a:rPr lang="en-US" dirty="0" err="1"/>
              <a:t>эндометр</a:t>
            </a:r>
            <a:r>
              <a:rPr lang="mn-MN" dirty="0"/>
              <a:t>ийн</a:t>
            </a:r>
            <a:r>
              <a:rPr lang="en-US" dirty="0"/>
              <a:t> (320 000), </a:t>
            </a:r>
            <a:r>
              <a:rPr lang="en-US" dirty="0" err="1"/>
              <a:t>өндгөвч</a:t>
            </a:r>
            <a:r>
              <a:rPr lang="mn-MN" dirty="0"/>
              <a:t>ний </a:t>
            </a:r>
            <a:r>
              <a:rPr lang="en-US" dirty="0"/>
              <a:t>(239 000) </a:t>
            </a:r>
            <a:r>
              <a:rPr lang="mn-MN" dirty="0"/>
              <a:t>тохиолдол байна. Хөхний хорт хавдар нь дангаараа нийт хавдрын тохиолдлын 25,2 хувийг эзэлж </a:t>
            </a:r>
            <a:r>
              <a:rPr lang="mn-MN" dirty="0" smtClean="0"/>
              <a:t>байна. </a:t>
            </a:r>
          </a:p>
          <a:p>
            <a:pPr algn="just"/>
            <a:r>
              <a:rPr lang="mn-MN" dirty="0"/>
              <a:t>Хавдрын өвчлөл болон нас баралтыг эрт илрүүлгийн хөтөлбөрөөр зохицуулах боломж бий. </a:t>
            </a:r>
            <a:endParaRPr lang="mn-MN" dirty="0" smtClean="0"/>
          </a:p>
          <a:p>
            <a:pPr algn="just"/>
            <a:r>
              <a:rPr lang="mn-MN" dirty="0"/>
              <a:t>А</a:t>
            </a:r>
            <a:r>
              <a:rPr lang="mn-MN" dirty="0" smtClean="0"/>
              <a:t>мьдралын </a:t>
            </a:r>
            <a:r>
              <a:rPr lang="mn-MN" dirty="0"/>
              <a:t>хэв маягийн стратеги хэрэгжүүлснээр судалгаанд оролцогчдын хөхний хорт хавдрын эрсдэл 16 хувь, бүдүүн гэдэсний хорт хавдрын эрсдэл 27 хувь, уушигны хавдрын эрсдэл 14 хувь, эндометрийн хавдрын эрсдэл 23 хувиар тус тус буурсныг тогтоожээ. Нийт хүн амын дунд хийсэн судалгаагаар бүх төрлийн хавдрын </a:t>
            </a:r>
            <a:r>
              <a:rPr lang="en-US" dirty="0"/>
              <a:t>12.6 </a:t>
            </a:r>
            <a:r>
              <a:rPr lang="en-US" dirty="0" err="1"/>
              <a:t>хувийг</a:t>
            </a:r>
            <a:r>
              <a:rPr lang="en-US" dirty="0"/>
              <a:t> (95% CI 3.6–21.4%)</a:t>
            </a:r>
            <a:r>
              <a:rPr lang="mn-MN" dirty="0"/>
              <a:t> нь урьдчилан сэргийлэх бололцоотой байдаг. </a:t>
            </a:r>
            <a:endParaRPr lang="en-GB" dirty="0"/>
          </a:p>
          <a:p>
            <a:pPr algn="just"/>
            <a:endParaRPr lang="en-US" dirty="0"/>
          </a:p>
        </p:txBody>
      </p:sp>
      <p:sp>
        <p:nvSpPr>
          <p:cNvPr id="5" name="TextBox 4"/>
          <p:cNvSpPr txBox="1"/>
          <p:nvPr/>
        </p:nvSpPr>
        <p:spPr>
          <a:xfrm>
            <a:off x="4572000" y="188640"/>
            <a:ext cx="3672408" cy="584775"/>
          </a:xfrm>
          <a:prstGeom prst="rect">
            <a:avLst/>
          </a:prstGeom>
          <a:noFill/>
        </p:spPr>
        <p:txBody>
          <a:bodyPr wrap="square" rtlCol="0">
            <a:spAutoFit/>
          </a:bodyPr>
          <a:lstStyle/>
          <a:p>
            <a:pPr algn="r"/>
            <a:r>
              <a:rPr lang="en-GB" sz="1600" b="1" dirty="0" smtClean="0"/>
              <a:t>Prevention of Diseases after Menopause</a:t>
            </a:r>
          </a:p>
          <a:p>
            <a:pPr algn="r"/>
            <a:r>
              <a:rPr lang="en-GB" sz="1600" b="1" dirty="0" smtClean="0"/>
              <a:t>2014</a:t>
            </a:r>
            <a:endParaRPr lang="en-GB" sz="1600" b="1" dirty="0"/>
          </a:p>
        </p:txBody>
      </p:sp>
    </p:spTree>
    <p:extLst>
      <p:ext uri="{BB962C8B-B14F-4D97-AF65-F5344CB8AC3E}">
        <p14:creationId xmlns:p14="http://schemas.microsoft.com/office/powerpoint/2010/main" val="2678838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51520" y="980728"/>
            <a:ext cx="8640960" cy="706090"/>
          </a:xfrm>
          <a:prstGeom prst="rect">
            <a:avLst/>
          </a:prstGeom>
        </p:spPr>
        <p:txBody>
          <a:bodyPr/>
          <a:lstStyle>
            <a:lvl1pPr algn="ctr" rtl="0" eaLnBrk="0" fontAlgn="base" hangingPunct="0">
              <a:spcBef>
                <a:spcPct val="0"/>
              </a:spcBef>
              <a:spcAft>
                <a:spcPct val="0"/>
              </a:spcAft>
              <a:defRPr sz="3600" kern="12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Calibri" pitchFamily="34" charset="0"/>
              </a:defRPr>
            </a:lvl2pPr>
            <a:lvl3pPr algn="ctr" rtl="0" eaLnBrk="0" fontAlgn="base" hangingPunct="0">
              <a:spcBef>
                <a:spcPct val="0"/>
              </a:spcBef>
              <a:spcAft>
                <a:spcPct val="0"/>
              </a:spcAft>
              <a:defRPr sz="3600">
                <a:solidFill>
                  <a:schemeClr val="bg1"/>
                </a:solidFill>
                <a:latin typeface="Calibri" pitchFamily="34" charset="0"/>
              </a:defRPr>
            </a:lvl3pPr>
            <a:lvl4pPr algn="ctr" rtl="0" eaLnBrk="0" fontAlgn="base" hangingPunct="0">
              <a:spcBef>
                <a:spcPct val="0"/>
              </a:spcBef>
              <a:spcAft>
                <a:spcPct val="0"/>
              </a:spcAft>
              <a:defRPr sz="3600">
                <a:solidFill>
                  <a:schemeClr val="bg1"/>
                </a:solidFill>
                <a:latin typeface="Calibri" pitchFamily="34" charset="0"/>
              </a:defRPr>
            </a:lvl4pPr>
            <a:lvl5pPr algn="ctr" rtl="0" eaLnBrk="0" fontAlgn="base" hangingPunct="0">
              <a:spcBef>
                <a:spcPct val="0"/>
              </a:spcBef>
              <a:spcAft>
                <a:spcPct val="0"/>
              </a:spcAft>
              <a:defRPr sz="3600">
                <a:solidFill>
                  <a:schemeClr val="bg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mn-MN" sz="2400" b="1" dirty="0">
                <a:solidFill>
                  <a:srgbClr val="FFFF00"/>
                </a:solidFill>
              </a:rPr>
              <a:t>УРЬДЧИЛАН СЭРГИЙЛЭХ ЗОРИЛГООР ЦЭВЭРШИЛТИЙН ДААВАР ЭМЧИЛГЭЭГ ХЭРЭГЛЭХ НЬ</a:t>
            </a:r>
            <a:endParaRPr lang="en-GB" sz="2400" dirty="0">
              <a:solidFill>
                <a:srgbClr val="FFFF00"/>
              </a:solidFill>
            </a:endParaRPr>
          </a:p>
          <a:p>
            <a:endParaRPr lang="en-US" sz="2400" dirty="0">
              <a:solidFill>
                <a:srgbClr val="FFFF00"/>
              </a:solidFill>
            </a:endParaRPr>
          </a:p>
        </p:txBody>
      </p:sp>
      <p:sp>
        <p:nvSpPr>
          <p:cNvPr id="4" name="Content Placeholder 2"/>
          <p:cNvSpPr txBox="1">
            <a:spLocks/>
          </p:cNvSpPr>
          <p:nvPr/>
        </p:nvSpPr>
        <p:spPr>
          <a:xfrm>
            <a:off x="224742" y="1844824"/>
            <a:ext cx="8739746" cy="4536504"/>
          </a:xfrm>
          <a:prstGeom prst="rect">
            <a:avLst/>
          </a:prstGeom>
        </p:spPr>
        <p:txBody>
          <a:bodyPr>
            <a:normAutofit fontScale="85000" lnSpcReduction="10000"/>
          </a:bodyPr>
          <a:lstStyle>
            <a:lvl1pPr marL="342900" indent="-342900" algn="l" rtl="0" eaLnBrk="0" fontAlgn="base" hangingPunct="0">
              <a:spcBef>
                <a:spcPct val="20000"/>
              </a:spcBef>
              <a:spcAft>
                <a:spcPct val="0"/>
              </a:spcAft>
              <a:buClr>
                <a:srgbClr val="3C00AA"/>
              </a:buClr>
              <a:buSzPct val="70000"/>
              <a:buFont typeface="Wingdings 3" pitchFamily="18" charset="2"/>
              <a:buChar char="u"/>
              <a:defRPr sz="28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mn-MN" dirty="0"/>
              <a:t>Цэвэршилтийн даавар эмчилгээг хэрэглэж эхлэхэд хамгийн тохиромжтой бүлэгт  цэвэршилт шилжилт эхэлсэн, цэвэршээд удаагүй  50-59 насны эмэгтэйчүүдэд байдаг. 60 наснаас даавар эмчилгээг урьдчилан сэргийлэх зорилгоор хэрэглэж эхлэхэд тохиромжгүй. Цэвэршилтийн даавар эмчилгээ нь нас залуу, эрүүл эмэгтэйн зүрх судасны эрүүл мэндэд ашиг тустай гэдэг нь бүрэн нотлогдсон. 50-59 насны эмэгтэйчүүдэд </a:t>
            </a:r>
            <a:r>
              <a:rPr lang="en-US" dirty="0"/>
              <a:t>(CEE/MPA) </a:t>
            </a:r>
            <a:r>
              <a:rPr lang="mn-MN" dirty="0"/>
              <a:t>хавсарсан эмчилгээг хэрэглэснээр зүрх судасны өвчний эрсдэл нэмэгдэнэ гэсэн өргөн тархсан ойлголт нь судалгаагаар батлагдаагүй. </a:t>
            </a:r>
            <a:endParaRPr lang="en-GB" dirty="0"/>
          </a:p>
          <a:p>
            <a:pPr algn="just"/>
            <a:r>
              <a:rPr lang="mn-MN" dirty="0" smtClean="0"/>
              <a:t>Цэвэршилтийн </a:t>
            </a:r>
            <a:r>
              <a:rPr lang="mn-MN" dirty="0"/>
              <a:t>Даавар Эмчилгээ, ялангуяа эстроген нөхөх эмчилгээ нь цэвэршилтийн дараах насны өвчлөлөөс урьдчилан сэргийлэх нэгдсэн стратегийн нэг хэсэг байж болно.</a:t>
            </a:r>
            <a:endParaRPr lang="en-US" dirty="0"/>
          </a:p>
        </p:txBody>
      </p:sp>
      <p:sp>
        <p:nvSpPr>
          <p:cNvPr id="5" name="TextBox 4"/>
          <p:cNvSpPr txBox="1"/>
          <p:nvPr/>
        </p:nvSpPr>
        <p:spPr>
          <a:xfrm>
            <a:off x="4572000" y="188640"/>
            <a:ext cx="3672408" cy="584775"/>
          </a:xfrm>
          <a:prstGeom prst="rect">
            <a:avLst/>
          </a:prstGeom>
          <a:noFill/>
        </p:spPr>
        <p:txBody>
          <a:bodyPr wrap="square" rtlCol="0">
            <a:spAutoFit/>
          </a:bodyPr>
          <a:lstStyle/>
          <a:p>
            <a:pPr algn="r"/>
            <a:r>
              <a:rPr lang="en-GB" sz="1600" b="1" dirty="0" smtClean="0"/>
              <a:t>Prevention of Diseases after Menopause</a:t>
            </a:r>
          </a:p>
          <a:p>
            <a:pPr algn="r"/>
            <a:r>
              <a:rPr lang="en-GB" sz="1600" b="1" dirty="0" smtClean="0"/>
              <a:t>2014</a:t>
            </a:r>
            <a:endParaRPr lang="en-GB" sz="1600" b="1" dirty="0"/>
          </a:p>
        </p:txBody>
      </p:sp>
    </p:spTree>
    <p:extLst>
      <p:ext uri="{BB962C8B-B14F-4D97-AF65-F5344CB8AC3E}">
        <p14:creationId xmlns:p14="http://schemas.microsoft.com/office/powerpoint/2010/main" val="4944983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74135" y="1052736"/>
            <a:ext cx="8640960" cy="706090"/>
          </a:xfrm>
          <a:prstGeom prst="rect">
            <a:avLst/>
          </a:prstGeom>
        </p:spPr>
        <p:txBody>
          <a:bodyPr/>
          <a:lstStyle>
            <a:lvl1pPr algn="ctr" rtl="0" eaLnBrk="0" fontAlgn="base" hangingPunct="0">
              <a:spcBef>
                <a:spcPct val="0"/>
              </a:spcBef>
              <a:spcAft>
                <a:spcPct val="0"/>
              </a:spcAft>
              <a:defRPr sz="3600" kern="12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Calibri" pitchFamily="34" charset="0"/>
              </a:defRPr>
            </a:lvl2pPr>
            <a:lvl3pPr algn="ctr" rtl="0" eaLnBrk="0" fontAlgn="base" hangingPunct="0">
              <a:spcBef>
                <a:spcPct val="0"/>
              </a:spcBef>
              <a:spcAft>
                <a:spcPct val="0"/>
              </a:spcAft>
              <a:defRPr sz="3600">
                <a:solidFill>
                  <a:schemeClr val="bg1"/>
                </a:solidFill>
                <a:latin typeface="Calibri" pitchFamily="34" charset="0"/>
              </a:defRPr>
            </a:lvl3pPr>
            <a:lvl4pPr algn="ctr" rtl="0" eaLnBrk="0" fontAlgn="base" hangingPunct="0">
              <a:spcBef>
                <a:spcPct val="0"/>
              </a:spcBef>
              <a:spcAft>
                <a:spcPct val="0"/>
              </a:spcAft>
              <a:defRPr sz="3600">
                <a:solidFill>
                  <a:schemeClr val="bg1"/>
                </a:solidFill>
                <a:latin typeface="Calibri" pitchFamily="34" charset="0"/>
              </a:defRPr>
            </a:lvl4pPr>
            <a:lvl5pPr algn="ctr" rtl="0" eaLnBrk="0" fontAlgn="base" hangingPunct="0">
              <a:spcBef>
                <a:spcPct val="0"/>
              </a:spcBef>
              <a:spcAft>
                <a:spcPct val="0"/>
              </a:spcAft>
              <a:defRPr sz="3600">
                <a:solidFill>
                  <a:schemeClr val="bg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mn-MN" dirty="0" smtClean="0">
                <a:solidFill>
                  <a:srgbClr val="FFFF00"/>
                </a:solidFill>
              </a:rPr>
              <a:t>Дүгнэлт </a:t>
            </a:r>
            <a:endParaRPr lang="en-US" dirty="0">
              <a:solidFill>
                <a:srgbClr val="FFFF00"/>
              </a:solidFill>
            </a:endParaRPr>
          </a:p>
        </p:txBody>
      </p:sp>
      <p:sp>
        <p:nvSpPr>
          <p:cNvPr id="4" name="Content Placeholder 2"/>
          <p:cNvSpPr txBox="1">
            <a:spLocks/>
          </p:cNvSpPr>
          <p:nvPr/>
        </p:nvSpPr>
        <p:spPr>
          <a:xfrm>
            <a:off x="274135" y="1783063"/>
            <a:ext cx="8640960" cy="4680520"/>
          </a:xfrm>
          <a:prstGeom prst="rect">
            <a:avLst/>
          </a:prstGeom>
        </p:spPr>
        <p:txBody>
          <a:bodyPr>
            <a:normAutofit fontScale="92500" lnSpcReduction="20000"/>
          </a:bodyPr>
          <a:lstStyle>
            <a:lvl1pPr marL="342900" indent="-342900" algn="l" rtl="0" eaLnBrk="0" fontAlgn="base" hangingPunct="0">
              <a:spcBef>
                <a:spcPct val="20000"/>
              </a:spcBef>
              <a:spcAft>
                <a:spcPct val="0"/>
              </a:spcAft>
              <a:buClr>
                <a:srgbClr val="3C00AA"/>
              </a:buClr>
              <a:buSzPct val="70000"/>
              <a:buFont typeface="Wingdings 3" pitchFamily="18" charset="2"/>
              <a:buChar char="u"/>
              <a:defRPr sz="28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mn-MN" dirty="0">
                <a:solidFill>
                  <a:schemeClr val="tx1"/>
                </a:solidFill>
              </a:rPr>
              <a:t>Архаг өвчлөлүүд нь ойролцоогоор 60 наснаас эхлэн тохиолдох бөгөөд цэвэршилт явагдаж эхэлснээс хойш 10 жилийн хугацаанд эдгээр архаг өвчлөлүүдээс урьдчилан сэргийлэх хамгийн өндөр үр дүнтэй үе  тул цэвэршилтийн үйл явц эхлэхтэй зэрэгцэн энэхүү чухал боломж бий болдог</a:t>
            </a:r>
            <a:r>
              <a:rPr lang="mn-MN" i="1" dirty="0"/>
              <a:t>. </a:t>
            </a:r>
            <a:endParaRPr lang="mn-MN" i="1" dirty="0" smtClean="0"/>
          </a:p>
          <a:p>
            <a:pPr algn="just"/>
            <a:r>
              <a:rPr lang="mn-MN" dirty="0"/>
              <a:t>Зохистой хоолны дэглэм, дасгал хөдөлгөөн зэрэг амьдралын хэв маягийн зохицуулалт, тамхинаас гарах болон архи согтууруулах ундааг хэтрүүлж хэрэглэхээс зайлсхийснээр дээр дурдсан бүх өвчлөлийн тохиолдлыг бууруулах бололцоотой. Нэмж хэлэхэд цэвэршилтийн даавар эмчилгээ нь энэхүү цогц стратегийн нэг хэсэг байж болохыг сүүлийн үеийн судалгаанууд нотолсоор байна.</a:t>
            </a:r>
            <a:endParaRPr lang="en-US" dirty="0"/>
          </a:p>
        </p:txBody>
      </p:sp>
      <p:sp>
        <p:nvSpPr>
          <p:cNvPr id="5" name="TextBox 4"/>
          <p:cNvSpPr txBox="1"/>
          <p:nvPr/>
        </p:nvSpPr>
        <p:spPr>
          <a:xfrm>
            <a:off x="4572000" y="188640"/>
            <a:ext cx="3672408" cy="584775"/>
          </a:xfrm>
          <a:prstGeom prst="rect">
            <a:avLst/>
          </a:prstGeom>
          <a:noFill/>
        </p:spPr>
        <p:txBody>
          <a:bodyPr wrap="square" rtlCol="0">
            <a:spAutoFit/>
          </a:bodyPr>
          <a:lstStyle/>
          <a:p>
            <a:pPr algn="r"/>
            <a:r>
              <a:rPr lang="en-GB" sz="1600" b="1" dirty="0" smtClean="0"/>
              <a:t>Prevention of Diseases after Menopause</a:t>
            </a:r>
          </a:p>
          <a:p>
            <a:pPr algn="r"/>
            <a:r>
              <a:rPr lang="en-GB" sz="1600" b="1" dirty="0" smtClean="0"/>
              <a:t>2014</a:t>
            </a:r>
            <a:endParaRPr lang="en-GB" sz="1600" b="1" dirty="0"/>
          </a:p>
        </p:txBody>
      </p:sp>
    </p:spTree>
    <p:extLst>
      <p:ext uri="{BB962C8B-B14F-4D97-AF65-F5344CB8AC3E}">
        <p14:creationId xmlns:p14="http://schemas.microsoft.com/office/powerpoint/2010/main" val="3018079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51520" y="980728"/>
            <a:ext cx="8640960" cy="720080"/>
          </a:xfrm>
          <a:prstGeom prst="rect">
            <a:avLst/>
          </a:prstGeom>
        </p:spPr>
        <p:txBody>
          <a:bodyPr/>
          <a:lstStyle>
            <a:lvl1pPr algn="ctr" rtl="0" eaLnBrk="0" fontAlgn="base" hangingPunct="0">
              <a:spcBef>
                <a:spcPct val="0"/>
              </a:spcBef>
              <a:spcAft>
                <a:spcPct val="0"/>
              </a:spcAft>
              <a:defRPr sz="3600" kern="12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Calibri" pitchFamily="34" charset="0"/>
              </a:defRPr>
            </a:lvl2pPr>
            <a:lvl3pPr algn="ctr" rtl="0" eaLnBrk="0" fontAlgn="base" hangingPunct="0">
              <a:spcBef>
                <a:spcPct val="0"/>
              </a:spcBef>
              <a:spcAft>
                <a:spcPct val="0"/>
              </a:spcAft>
              <a:defRPr sz="3600">
                <a:solidFill>
                  <a:schemeClr val="bg1"/>
                </a:solidFill>
                <a:latin typeface="Calibri" pitchFamily="34" charset="0"/>
              </a:defRPr>
            </a:lvl3pPr>
            <a:lvl4pPr algn="ctr" rtl="0" eaLnBrk="0" fontAlgn="base" hangingPunct="0">
              <a:spcBef>
                <a:spcPct val="0"/>
              </a:spcBef>
              <a:spcAft>
                <a:spcPct val="0"/>
              </a:spcAft>
              <a:defRPr sz="3600">
                <a:solidFill>
                  <a:schemeClr val="bg1"/>
                </a:solidFill>
                <a:latin typeface="Calibri" pitchFamily="34" charset="0"/>
              </a:defRPr>
            </a:lvl4pPr>
            <a:lvl5pPr algn="ctr" rtl="0" eaLnBrk="0" fontAlgn="base" hangingPunct="0">
              <a:spcBef>
                <a:spcPct val="0"/>
              </a:spcBef>
              <a:spcAft>
                <a:spcPct val="0"/>
              </a:spcAft>
              <a:defRPr sz="3600">
                <a:solidFill>
                  <a:schemeClr val="bg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mn-MN" dirty="0" smtClean="0">
                <a:solidFill>
                  <a:srgbClr val="FFFF00"/>
                </a:solidFill>
              </a:rPr>
              <a:t>Урьдчилан сэргийлэх шалтгаан, үндэслэл </a:t>
            </a:r>
            <a:endParaRPr lang="en-US" dirty="0">
              <a:solidFill>
                <a:srgbClr val="FFFF00"/>
              </a:solidFill>
            </a:endParaRPr>
          </a:p>
        </p:txBody>
      </p:sp>
      <p:sp>
        <p:nvSpPr>
          <p:cNvPr id="4" name="Content Placeholder 2"/>
          <p:cNvSpPr txBox="1">
            <a:spLocks/>
          </p:cNvSpPr>
          <p:nvPr/>
        </p:nvSpPr>
        <p:spPr>
          <a:xfrm>
            <a:off x="251520" y="1726512"/>
            <a:ext cx="8640960" cy="4680520"/>
          </a:xfrm>
          <a:prstGeom prst="rect">
            <a:avLst/>
          </a:prstGeom>
        </p:spPr>
        <p:txBody>
          <a:bodyPr>
            <a:normAutofit fontScale="92500" lnSpcReduction="10000"/>
          </a:bodyPr>
          <a:lstStyle>
            <a:lvl1pPr marL="342900" indent="-342900" algn="l" rtl="0" eaLnBrk="0" fontAlgn="base" hangingPunct="0">
              <a:spcBef>
                <a:spcPct val="20000"/>
              </a:spcBef>
              <a:spcAft>
                <a:spcPct val="0"/>
              </a:spcAft>
              <a:buClr>
                <a:srgbClr val="3C00AA"/>
              </a:buClr>
              <a:buSzPct val="70000"/>
              <a:buFont typeface="Wingdings 3" pitchFamily="18" charset="2"/>
              <a:buChar char="u"/>
              <a:defRPr sz="28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mn-MN" dirty="0" smtClean="0"/>
              <a:t>Хүн ам өсч, дундаж наслалт нэмэгдэхийн хирээр илүү олон эмэгтэйчүүд амьдралынхаа гуравны нэгээс илүү хугацааг цэвэршилтийн дараах насанд өнгөрүүлж байна. </a:t>
            </a:r>
          </a:p>
          <a:p>
            <a:pPr algn="just"/>
            <a:r>
              <a:rPr lang="mn-MN" dirty="0" smtClean="0"/>
              <a:t>Ойролцоогоор 60 нас дөхөхөд буюу цэвэршилт явагдаж эхэлснээс хойш 10 жилийн дараа архаг өвчлөлийн эрсдэл нэмэгддэг нь нас баралтын гол шалтгаан болж, амьдралын чанарыг бууруулж, эдийн засгийн хүндрэл учруулдаг. </a:t>
            </a:r>
            <a:endParaRPr lang="en-US" dirty="0" smtClean="0"/>
          </a:p>
          <a:p>
            <a:pPr algn="just"/>
            <a:r>
              <a:rPr lang="mn-MN" dirty="0" smtClean="0">
                <a:solidFill>
                  <a:schemeClr val="tx1"/>
                </a:solidFill>
              </a:rPr>
              <a:t>Тиймээс өвчлөлийн эрсдэл ихсэх үеийг угтуулж, эртнээс буюу цэвэрших үйл явц явагдаж эхлэхтэй зэрэгцэн урьдчилан сэргийлэх стратеги хэрэгжүүлж, эрсдэлийг үнэлэх нь хамгийн тохиромжтой. </a:t>
            </a:r>
            <a:endParaRPr lang="en-US" dirty="0">
              <a:solidFill>
                <a:schemeClr val="tx1"/>
              </a:solidFill>
            </a:endParaRPr>
          </a:p>
        </p:txBody>
      </p:sp>
      <p:sp>
        <p:nvSpPr>
          <p:cNvPr id="5" name="TextBox 4"/>
          <p:cNvSpPr txBox="1"/>
          <p:nvPr/>
        </p:nvSpPr>
        <p:spPr>
          <a:xfrm>
            <a:off x="4572000" y="188640"/>
            <a:ext cx="3672408" cy="584775"/>
          </a:xfrm>
          <a:prstGeom prst="rect">
            <a:avLst/>
          </a:prstGeom>
          <a:noFill/>
        </p:spPr>
        <p:txBody>
          <a:bodyPr wrap="square" rtlCol="0">
            <a:spAutoFit/>
          </a:bodyPr>
          <a:lstStyle/>
          <a:p>
            <a:pPr algn="r"/>
            <a:r>
              <a:rPr lang="en-GB" sz="1600" b="1" dirty="0" smtClean="0"/>
              <a:t>Prevention of Diseases after Menopause</a:t>
            </a:r>
          </a:p>
          <a:p>
            <a:pPr algn="r"/>
            <a:r>
              <a:rPr lang="en-GB" sz="1600" b="1" dirty="0" smtClean="0"/>
              <a:t>2014</a:t>
            </a:r>
            <a:endParaRPr lang="en-GB" sz="1600" b="1" dirty="0"/>
          </a:p>
        </p:txBody>
      </p:sp>
    </p:spTree>
    <p:extLst>
      <p:ext uri="{BB962C8B-B14F-4D97-AF65-F5344CB8AC3E}">
        <p14:creationId xmlns:p14="http://schemas.microsoft.com/office/powerpoint/2010/main" val="2990965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55807" y="1268760"/>
            <a:ext cx="8640960" cy="817054"/>
          </a:xfrm>
          <a:prstGeom prst="rect">
            <a:avLst/>
          </a:prstGeom>
        </p:spPr>
        <p:txBody>
          <a:bodyPr/>
          <a:lstStyle>
            <a:lvl1pPr algn="ctr" rtl="0" eaLnBrk="0" fontAlgn="base" hangingPunct="0">
              <a:spcBef>
                <a:spcPct val="0"/>
              </a:spcBef>
              <a:spcAft>
                <a:spcPct val="0"/>
              </a:spcAft>
              <a:defRPr sz="3600" kern="12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Calibri" pitchFamily="34" charset="0"/>
              </a:defRPr>
            </a:lvl2pPr>
            <a:lvl3pPr algn="ctr" rtl="0" eaLnBrk="0" fontAlgn="base" hangingPunct="0">
              <a:spcBef>
                <a:spcPct val="0"/>
              </a:spcBef>
              <a:spcAft>
                <a:spcPct val="0"/>
              </a:spcAft>
              <a:defRPr sz="3600">
                <a:solidFill>
                  <a:schemeClr val="bg1"/>
                </a:solidFill>
                <a:latin typeface="Calibri" pitchFamily="34" charset="0"/>
              </a:defRPr>
            </a:lvl3pPr>
            <a:lvl4pPr algn="ctr" rtl="0" eaLnBrk="0" fontAlgn="base" hangingPunct="0">
              <a:spcBef>
                <a:spcPct val="0"/>
              </a:spcBef>
              <a:spcAft>
                <a:spcPct val="0"/>
              </a:spcAft>
              <a:defRPr sz="3600">
                <a:solidFill>
                  <a:schemeClr val="bg1"/>
                </a:solidFill>
                <a:latin typeface="Calibri" pitchFamily="34" charset="0"/>
              </a:defRPr>
            </a:lvl4pPr>
            <a:lvl5pPr algn="ctr" rtl="0" eaLnBrk="0" fontAlgn="base" hangingPunct="0">
              <a:spcBef>
                <a:spcPct val="0"/>
              </a:spcBef>
              <a:spcAft>
                <a:spcPct val="0"/>
              </a:spcAft>
              <a:defRPr sz="3600">
                <a:solidFill>
                  <a:schemeClr val="bg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mn-MN" dirty="0" smtClean="0">
                <a:solidFill>
                  <a:srgbClr val="FFFF00"/>
                </a:solidFill>
              </a:rPr>
              <a:t>Цэвэршилтийн дараах насанд зонхилон тохиолдох өвчлөлүүд</a:t>
            </a:r>
            <a:endParaRPr lang="en-US" dirty="0">
              <a:solidFill>
                <a:srgbClr val="FFFF00"/>
              </a:solidFill>
            </a:endParaRPr>
          </a:p>
        </p:txBody>
      </p:sp>
      <p:sp>
        <p:nvSpPr>
          <p:cNvPr id="4" name="Content Placeholder 2"/>
          <p:cNvSpPr txBox="1">
            <a:spLocks/>
          </p:cNvSpPr>
          <p:nvPr/>
        </p:nvSpPr>
        <p:spPr>
          <a:xfrm>
            <a:off x="525137" y="2780928"/>
            <a:ext cx="8640960" cy="3268216"/>
          </a:xfrm>
          <a:prstGeom prst="rect">
            <a:avLst/>
          </a:prstGeom>
        </p:spPr>
        <p:txBody>
          <a:bodyPr/>
          <a:lstStyle>
            <a:lvl1pPr marL="342900" indent="-342900" algn="l" rtl="0" eaLnBrk="0" fontAlgn="base" hangingPunct="0">
              <a:spcBef>
                <a:spcPct val="20000"/>
              </a:spcBef>
              <a:spcAft>
                <a:spcPct val="0"/>
              </a:spcAft>
              <a:buClr>
                <a:srgbClr val="3C00AA"/>
              </a:buClr>
              <a:buSzPct val="70000"/>
              <a:buFont typeface="Wingdings 3" pitchFamily="18" charset="2"/>
              <a:buChar char="u"/>
              <a:defRPr sz="28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mn-MN" dirty="0" smtClean="0"/>
              <a:t>Таргалалт, Бодисын солилцооны эмгэг, Чихрийн шижин</a:t>
            </a:r>
            <a:endParaRPr lang="en-US" dirty="0" smtClean="0"/>
          </a:p>
          <a:p>
            <a:r>
              <a:rPr lang="mn-MN" dirty="0" smtClean="0"/>
              <a:t>Зүрх судасны эмгэгүүд </a:t>
            </a:r>
            <a:endParaRPr lang="en-US" dirty="0" smtClean="0"/>
          </a:p>
          <a:p>
            <a:r>
              <a:rPr lang="mn-MN" dirty="0" smtClean="0"/>
              <a:t>Ясны сийрэгжилт, Үе мөчний архаг үрэвсэл </a:t>
            </a:r>
            <a:endParaRPr lang="en-US" dirty="0" smtClean="0"/>
          </a:p>
          <a:p>
            <a:r>
              <a:rPr lang="mn-MN" dirty="0" smtClean="0"/>
              <a:t>Тэнэгрэл, Танин мэдэх үйл муудах, Сэтгэл гутрал </a:t>
            </a:r>
            <a:endParaRPr lang="en-US" dirty="0" smtClean="0"/>
          </a:p>
          <a:p>
            <a:r>
              <a:rPr lang="mn-MN" dirty="0" smtClean="0"/>
              <a:t>Хорт хавдар </a:t>
            </a:r>
            <a:endParaRPr lang="en-US" dirty="0" smtClean="0"/>
          </a:p>
          <a:p>
            <a:endParaRPr lang="en-US" dirty="0"/>
          </a:p>
        </p:txBody>
      </p:sp>
      <p:sp>
        <p:nvSpPr>
          <p:cNvPr id="5" name="TextBox 4"/>
          <p:cNvSpPr txBox="1"/>
          <p:nvPr/>
        </p:nvSpPr>
        <p:spPr>
          <a:xfrm>
            <a:off x="4572000" y="188640"/>
            <a:ext cx="3672408" cy="584775"/>
          </a:xfrm>
          <a:prstGeom prst="rect">
            <a:avLst/>
          </a:prstGeom>
          <a:noFill/>
        </p:spPr>
        <p:txBody>
          <a:bodyPr wrap="square" rtlCol="0">
            <a:spAutoFit/>
          </a:bodyPr>
          <a:lstStyle/>
          <a:p>
            <a:pPr algn="r"/>
            <a:r>
              <a:rPr lang="en-GB" sz="1600" b="1" dirty="0" smtClean="0"/>
              <a:t>Prevention of Diseases after Menopause</a:t>
            </a:r>
          </a:p>
          <a:p>
            <a:pPr algn="r"/>
            <a:r>
              <a:rPr lang="en-GB" sz="1600" b="1" dirty="0" smtClean="0"/>
              <a:t>2014</a:t>
            </a:r>
            <a:endParaRPr lang="en-GB" sz="1600" b="1" dirty="0"/>
          </a:p>
        </p:txBody>
      </p:sp>
    </p:spTree>
    <p:extLst>
      <p:ext uri="{BB962C8B-B14F-4D97-AF65-F5344CB8AC3E}">
        <p14:creationId xmlns:p14="http://schemas.microsoft.com/office/powerpoint/2010/main" val="1209952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51520" y="1052736"/>
            <a:ext cx="8587680" cy="719335"/>
          </a:xfrm>
          <a:prstGeom prst="rect">
            <a:avLst/>
          </a:prstGeom>
        </p:spPr>
        <p:txBody>
          <a:bodyPr/>
          <a:lstStyle>
            <a:lvl1pPr algn="ctr" rtl="0" eaLnBrk="0" fontAlgn="base" hangingPunct="0">
              <a:spcBef>
                <a:spcPct val="0"/>
              </a:spcBef>
              <a:spcAft>
                <a:spcPct val="0"/>
              </a:spcAft>
              <a:defRPr sz="3600" kern="12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Calibri" pitchFamily="34" charset="0"/>
              </a:defRPr>
            </a:lvl2pPr>
            <a:lvl3pPr algn="ctr" rtl="0" eaLnBrk="0" fontAlgn="base" hangingPunct="0">
              <a:spcBef>
                <a:spcPct val="0"/>
              </a:spcBef>
              <a:spcAft>
                <a:spcPct val="0"/>
              </a:spcAft>
              <a:defRPr sz="3600">
                <a:solidFill>
                  <a:schemeClr val="bg1"/>
                </a:solidFill>
                <a:latin typeface="Calibri" pitchFamily="34" charset="0"/>
              </a:defRPr>
            </a:lvl3pPr>
            <a:lvl4pPr algn="ctr" rtl="0" eaLnBrk="0" fontAlgn="base" hangingPunct="0">
              <a:spcBef>
                <a:spcPct val="0"/>
              </a:spcBef>
              <a:spcAft>
                <a:spcPct val="0"/>
              </a:spcAft>
              <a:defRPr sz="3600">
                <a:solidFill>
                  <a:schemeClr val="bg1"/>
                </a:solidFill>
                <a:latin typeface="Calibri" pitchFamily="34" charset="0"/>
              </a:defRPr>
            </a:lvl4pPr>
            <a:lvl5pPr algn="ctr" rtl="0" eaLnBrk="0" fontAlgn="base" hangingPunct="0">
              <a:spcBef>
                <a:spcPct val="0"/>
              </a:spcBef>
              <a:spcAft>
                <a:spcPct val="0"/>
              </a:spcAft>
              <a:defRPr sz="3600">
                <a:solidFill>
                  <a:schemeClr val="bg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mn-MN" b="1" dirty="0" smtClean="0">
                <a:solidFill>
                  <a:srgbClr val="FFFF00"/>
                </a:solidFill>
              </a:rPr>
              <a:t>Таргалалт ба Чихрийн шижин</a:t>
            </a:r>
            <a:r>
              <a:rPr lang="en-US" b="1" dirty="0" smtClean="0">
                <a:solidFill>
                  <a:srgbClr val="FFFF00"/>
                </a:solidFill>
              </a:rPr>
              <a:t> </a:t>
            </a:r>
            <a:endParaRPr lang="en-US" b="1" dirty="0">
              <a:solidFill>
                <a:srgbClr val="FFFF00"/>
              </a:solidFill>
            </a:endParaRPr>
          </a:p>
        </p:txBody>
      </p:sp>
      <p:sp>
        <p:nvSpPr>
          <p:cNvPr id="4" name="Content Placeholder 2"/>
          <p:cNvSpPr txBox="1">
            <a:spLocks/>
          </p:cNvSpPr>
          <p:nvPr/>
        </p:nvSpPr>
        <p:spPr>
          <a:xfrm>
            <a:off x="251520" y="1844824"/>
            <a:ext cx="8587680" cy="4681265"/>
          </a:xfrm>
          <a:prstGeom prst="rect">
            <a:avLst/>
          </a:prstGeom>
        </p:spPr>
        <p:txBody>
          <a:bodyPr>
            <a:normAutofit fontScale="77500" lnSpcReduction="20000"/>
          </a:bodyPr>
          <a:lstStyle>
            <a:lvl1pPr marL="342900" indent="-342900" algn="l" rtl="0" eaLnBrk="0" fontAlgn="base" hangingPunct="0">
              <a:spcBef>
                <a:spcPct val="20000"/>
              </a:spcBef>
              <a:spcAft>
                <a:spcPct val="0"/>
              </a:spcAft>
              <a:buClr>
                <a:srgbClr val="3C00AA"/>
              </a:buClr>
              <a:buSzPct val="70000"/>
              <a:buFont typeface="Wingdings 3" pitchFamily="18" charset="2"/>
              <a:buChar char="u"/>
              <a:defRPr sz="28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mn-MN" dirty="0" smtClean="0"/>
              <a:t>Ойролцоогоор Дэлхийн хүн амын </a:t>
            </a:r>
            <a:r>
              <a:rPr lang="mn-MN" dirty="0" smtClean="0">
                <a:solidFill>
                  <a:srgbClr val="FF0000"/>
                </a:solidFill>
              </a:rPr>
              <a:t>14 хувь </a:t>
            </a:r>
            <a:r>
              <a:rPr lang="mn-MN" dirty="0" smtClean="0"/>
              <a:t>нь таргалалттай</a:t>
            </a:r>
            <a:endParaRPr lang="en-US" dirty="0" smtClean="0"/>
          </a:p>
          <a:p>
            <a:pPr algn="just"/>
            <a:r>
              <a:rPr lang="mn-MN" dirty="0" smtClean="0"/>
              <a:t>Өөхөн эд хэвлийд хуримтлагдаж, хэвлийгээр таргалах нь инсулинд тэсвэртэй болох гол хүчин зүйл болж, 2-р хэлбэрийн чихрийн шижингээр өвчлөх эрсдэлийг нэмэгдүүлнэ.</a:t>
            </a:r>
            <a:endParaRPr lang="en-US" dirty="0" smtClean="0"/>
          </a:p>
          <a:p>
            <a:pPr algn="just"/>
            <a:r>
              <a:rPr lang="mn-MN" dirty="0" smtClean="0"/>
              <a:t>Цэвэршилтийн дараах насанд биеийн өөхөн эдийн хуваарилалт өөрчлөгдсөнөөр таргалалт эршүүд хэлбэрээр явагдаж, хэвлийгээр таргалдаг. </a:t>
            </a:r>
            <a:endParaRPr lang="en-US" dirty="0" smtClean="0"/>
          </a:p>
          <a:p>
            <a:pPr algn="just"/>
            <a:r>
              <a:rPr lang="mn-MN" dirty="0" smtClean="0"/>
              <a:t>Таргалалтаас урьдчилан сэргийлэх болон эмчлэх: </a:t>
            </a:r>
            <a:r>
              <a:rPr lang="mn-MN" b="1" u="sng" dirty="0" smtClean="0"/>
              <a:t>дасгал хөдөлгөөн, илчлэгийн хязгаарлалт, уламжлалт аргууд.</a:t>
            </a:r>
            <a:r>
              <a:rPr lang="mn-MN" b="1" dirty="0" smtClean="0"/>
              <a:t> </a:t>
            </a:r>
            <a:r>
              <a:rPr lang="mn-MN" dirty="0" smtClean="0"/>
              <a:t>Эмийн эмчилгээ болон өөхлөлтийг мэс заслын аргаар багасгах зэрэг аргуудыг зарим тохиолдолд хэрэглэж болно. </a:t>
            </a:r>
            <a:endParaRPr lang="en-US" dirty="0" smtClean="0"/>
          </a:p>
          <a:p>
            <a:pPr algn="just"/>
            <a:r>
              <a:rPr lang="mn-MN" dirty="0" smtClean="0"/>
              <a:t>Цэвэршилтийн даавар эмчилгээ нь Чихрийн шижин өвчний эрт үед хэвлийн таргалалтыг бууруулж, инсулинд мэдрэг байдлыг нэмэгдүүлдэг. Жин нэмэх шалтгаан болохгүй. </a:t>
            </a:r>
            <a:r>
              <a:rPr lang="en-US" dirty="0"/>
              <a:t>(Sorensen MB 2001, Davis SR 2012, Manson JE 2013)</a:t>
            </a:r>
            <a:endParaRPr lang="mn-MN" dirty="0" smtClean="0"/>
          </a:p>
          <a:p>
            <a:pPr algn="just"/>
            <a:endParaRPr lang="en-US" dirty="0"/>
          </a:p>
        </p:txBody>
      </p:sp>
      <p:sp>
        <p:nvSpPr>
          <p:cNvPr id="5" name="TextBox 4"/>
          <p:cNvSpPr txBox="1"/>
          <p:nvPr/>
        </p:nvSpPr>
        <p:spPr>
          <a:xfrm>
            <a:off x="4572000" y="188640"/>
            <a:ext cx="3672408" cy="584775"/>
          </a:xfrm>
          <a:prstGeom prst="rect">
            <a:avLst/>
          </a:prstGeom>
          <a:noFill/>
        </p:spPr>
        <p:txBody>
          <a:bodyPr wrap="square" rtlCol="0">
            <a:spAutoFit/>
          </a:bodyPr>
          <a:lstStyle/>
          <a:p>
            <a:pPr algn="r"/>
            <a:r>
              <a:rPr lang="en-GB" sz="1600" b="1" dirty="0" smtClean="0"/>
              <a:t>Prevention of Diseases after Menopause</a:t>
            </a:r>
          </a:p>
          <a:p>
            <a:pPr algn="r"/>
            <a:r>
              <a:rPr lang="en-GB" sz="1600" b="1" dirty="0" smtClean="0"/>
              <a:t>2014</a:t>
            </a:r>
            <a:endParaRPr lang="en-GB" sz="1600" b="1" dirty="0"/>
          </a:p>
        </p:txBody>
      </p:sp>
    </p:spTree>
    <p:extLst>
      <p:ext uri="{BB962C8B-B14F-4D97-AF65-F5344CB8AC3E}">
        <p14:creationId xmlns:p14="http://schemas.microsoft.com/office/powerpoint/2010/main" val="1602323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251520" y="1700808"/>
            <a:ext cx="8640960" cy="4545632"/>
          </a:xfrm>
          <a:prstGeom prst="rect">
            <a:avLst/>
          </a:prstGeom>
        </p:spPr>
        <p:txBody>
          <a:bodyPr>
            <a:normAutofit fontScale="92500" lnSpcReduction="20000"/>
          </a:bodyPr>
          <a:lstStyle>
            <a:lvl1pPr marL="342900" indent="-342900" algn="l" rtl="0" eaLnBrk="0" fontAlgn="base" hangingPunct="0">
              <a:spcBef>
                <a:spcPct val="20000"/>
              </a:spcBef>
              <a:spcAft>
                <a:spcPct val="0"/>
              </a:spcAft>
              <a:buClr>
                <a:srgbClr val="3C00AA"/>
              </a:buClr>
              <a:buSzPct val="70000"/>
              <a:buFont typeface="Wingdings 3" pitchFamily="18" charset="2"/>
              <a:buChar char="u"/>
              <a:defRPr sz="28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mn-MN" dirty="0" smtClean="0"/>
              <a:t>Зүрхний титэм судасны өвчин нь эмэгтэйчүүдийн нас баралтын тэргүүлэх шалтгаан болоод байна. </a:t>
            </a:r>
            <a:endParaRPr lang="en-US" dirty="0" smtClean="0"/>
          </a:p>
          <a:p>
            <a:pPr algn="just"/>
            <a:r>
              <a:rPr lang="mn-MN" dirty="0" smtClean="0"/>
              <a:t>Зүрх судасны өвчний тархалт эрэгтэйчүүдэд эмэгтэйчүүдээс илүү тохиолдох болов ч, цэвэршилтийн дараа эмэгтэйчүүдийн зүрх судасны өвчнөөр өвчлөх эрсдэл огцом нэмэгддэг. </a:t>
            </a:r>
            <a:endParaRPr lang="en-US" dirty="0" smtClean="0"/>
          </a:p>
          <a:p>
            <a:pPr algn="just"/>
            <a:r>
              <a:rPr lang="mn-MN" dirty="0" smtClean="0"/>
              <a:t>Цэвэршилтийн насанд эмэгтэй бүр зүрх судасны ЗСӨ-ий эрсдэлийг илрүүлэх шинжилгээнд хамрагдах: </a:t>
            </a:r>
            <a:r>
              <a:rPr lang="mn-MN" b="1" u="sng" dirty="0" smtClean="0"/>
              <a:t>Цусны даралтаа хянах, БЖИ хэвийн хэмжээнд байлгах, лабораторийн оношлогоо</a:t>
            </a:r>
            <a:endParaRPr lang="en-US" b="1" u="sng" dirty="0" smtClean="0"/>
          </a:p>
          <a:p>
            <a:pPr algn="just"/>
            <a:r>
              <a:rPr lang="mn-MN" dirty="0" smtClean="0"/>
              <a:t>ЗСӨ-ий эрсдэлийг үнэлэх загвараар өвчлөх эрсдэл бага гарсан хүмүүс 10 жилийн хугацаанд ЗСӨ-өөр өвчлөх эрсдэл 7.5 хувиас бага байна. </a:t>
            </a:r>
            <a:r>
              <a:rPr lang="en-US" dirty="0"/>
              <a:t>(AHA 2014</a:t>
            </a:r>
            <a:r>
              <a:rPr lang="en-US" dirty="0" smtClean="0"/>
              <a:t>)</a:t>
            </a:r>
            <a:endParaRPr lang="mn-MN" dirty="0"/>
          </a:p>
        </p:txBody>
      </p:sp>
      <p:sp>
        <p:nvSpPr>
          <p:cNvPr id="4" name="Title 1"/>
          <p:cNvSpPr txBox="1">
            <a:spLocks/>
          </p:cNvSpPr>
          <p:nvPr/>
        </p:nvSpPr>
        <p:spPr>
          <a:xfrm>
            <a:off x="217716" y="989856"/>
            <a:ext cx="8640960" cy="710952"/>
          </a:xfrm>
          <a:prstGeom prst="rect">
            <a:avLst/>
          </a:prstGeom>
        </p:spPr>
        <p:txBody>
          <a:bodyPr/>
          <a:lstStyle>
            <a:lvl1pPr algn="ctr" rtl="0" eaLnBrk="0" fontAlgn="base" hangingPunct="0">
              <a:spcBef>
                <a:spcPct val="0"/>
              </a:spcBef>
              <a:spcAft>
                <a:spcPct val="0"/>
              </a:spcAft>
              <a:defRPr sz="3600" kern="12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Calibri" pitchFamily="34" charset="0"/>
              </a:defRPr>
            </a:lvl2pPr>
            <a:lvl3pPr algn="ctr" rtl="0" eaLnBrk="0" fontAlgn="base" hangingPunct="0">
              <a:spcBef>
                <a:spcPct val="0"/>
              </a:spcBef>
              <a:spcAft>
                <a:spcPct val="0"/>
              </a:spcAft>
              <a:defRPr sz="3600">
                <a:solidFill>
                  <a:schemeClr val="bg1"/>
                </a:solidFill>
                <a:latin typeface="Calibri" pitchFamily="34" charset="0"/>
              </a:defRPr>
            </a:lvl3pPr>
            <a:lvl4pPr algn="ctr" rtl="0" eaLnBrk="0" fontAlgn="base" hangingPunct="0">
              <a:spcBef>
                <a:spcPct val="0"/>
              </a:spcBef>
              <a:spcAft>
                <a:spcPct val="0"/>
              </a:spcAft>
              <a:defRPr sz="3600">
                <a:solidFill>
                  <a:schemeClr val="bg1"/>
                </a:solidFill>
                <a:latin typeface="Calibri" pitchFamily="34" charset="0"/>
              </a:defRPr>
            </a:lvl4pPr>
            <a:lvl5pPr algn="ctr" rtl="0" eaLnBrk="0" fontAlgn="base" hangingPunct="0">
              <a:spcBef>
                <a:spcPct val="0"/>
              </a:spcBef>
              <a:spcAft>
                <a:spcPct val="0"/>
              </a:spcAft>
              <a:defRPr sz="3600">
                <a:solidFill>
                  <a:schemeClr val="bg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mn-MN" dirty="0" smtClean="0">
                <a:solidFill>
                  <a:srgbClr val="FFFF00"/>
                </a:solidFill>
              </a:rPr>
              <a:t>Зүрх судасны өвчин </a:t>
            </a:r>
            <a:endParaRPr lang="en-US" dirty="0">
              <a:solidFill>
                <a:srgbClr val="FFFF00"/>
              </a:solidFill>
            </a:endParaRPr>
          </a:p>
        </p:txBody>
      </p:sp>
      <p:sp>
        <p:nvSpPr>
          <p:cNvPr id="5" name="TextBox 4"/>
          <p:cNvSpPr txBox="1"/>
          <p:nvPr/>
        </p:nvSpPr>
        <p:spPr>
          <a:xfrm>
            <a:off x="4572000" y="188640"/>
            <a:ext cx="3672408" cy="584775"/>
          </a:xfrm>
          <a:prstGeom prst="rect">
            <a:avLst/>
          </a:prstGeom>
          <a:noFill/>
        </p:spPr>
        <p:txBody>
          <a:bodyPr wrap="square" rtlCol="0">
            <a:spAutoFit/>
          </a:bodyPr>
          <a:lstStyle/>
          <a:p>
            <a:pPr algn="r"/>
            <a:r>
              <a:rPr lang="en-GB" sz="1600" b="1" dirty="0" smtClean="0"/>
              <a:t>Prevention of Diseases after Menopause</a:t>
            </a:r>
          </a:p>
          <a:p>
            <a:pPr algn="r"/>
            <a:r>
              <a:rPr lang="en-GB" sz="1600" b="1" dirty="0" smtClean="0"/>
              <a:t>2014</a:t>
            </a:r>
            <a:endParaRPr lang="en-GB" sz="1600" b="1" dirty="0"/>
          </a:p>
        </p:txBody>
      </p:sp>
    </p:spTree>
    <p:extLst>
      <p:ext uri="{BB962C8B-B14F-4D97-AF65-F5344CB8AC3E}">
        <p14:creationId xmlns:p14="http://schemas.microsoft.com/office/powerpoint/2010/main" val="2932337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75719" y="980728"/>
            <a:ext cx="8640960" cy="778098"/>
          </a:xfrm>
          <a:prstGeom prst="rect">
            <a:avLst/>
          </a:prstGeom>
        </p:spPr>
        <p:txBody>
          <a:bodyPr/>
          <a:lstStyle>
            <a:lvl1pPr algn="ctr" rtl="0" eaLnBrk="0" fontAlgn="base" hangingPunct="0">
              <a:spcBef>
                <a:spcPct val="0"/>
              </a:spcBef>
              <a:spcAft>
                <a:spcPct val="0"/>
              </a:spcAft>
              <a:defRPr sz="3600" kern="12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Calibri" pitchFamily="34" charset="0"/>
              </a:defRPr>
            </a:lvl2pPr>
            <a:lvl3pPr algn="ctr" rtl="0" eaLnBrk="0" fontAlgn="base" hangingPunct="0">
              <a:spcBef>
                <a:spcPct val="0"/>
              </a:spcBef>
              <a:spcAft>
                <a:spcPct val="0"/>
              </a:spcAft>
              <a:defRPr sz="3600">
                <a:solidFill>
                  <a:schemeClr val="bg1"/>
                </a:solidFill>
                <a:latin typeface="Calibri" pitchFamily="34" charset="0"/>
              </a:defRPr>
            </a:lvl3pPr>
            <a:lvl4pPr algn="ctr" rtl="0" eaLnBrk="0" fontAlgn="base" hangingPunct="0">
              <a:spcBef>
                <a:spcPct val="0"/>
              </a:spcBef>
              <a:spcAft>
                <a:spcPct val="0"/>
              </a:spcAft>
              <a:defRPr sz="3600">
                <a:solidFill>
                  <a:schemeClr val="bg1"/>
                </a:solidFill>
                <a:latin typeface="Calibri" pitchFamily="34" charset="0"/>
              </a:defRPr>
            </a:lvl4pPr>
            <a:lvl5pPr algn="ctr" rtl="0" eaLnBrk="0" fontAlgn="base" hangingPunct="0">
              <a:spcBef>
                <a:spcPct val="0"/>
              </a:spcBef>
              <a:spcAft>
                <a:spcPct val="0"/>
              </a:spcAft>
              <a:defRPr sz="3600">
                <a:solidFill>
                  <a:schemeClr val="bg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mn-MN" dirty="0" smtClean="0">
                <a:solidFill>
                  <a:srgbClr val="FFFF00"/>
                </a:solidFill>
              </a:rPr>
              <a:t>Зүрх судасны өвчин </a:t>
            </a:r>
            <a:r>
              <a:rPr lang="en-GB" dirty="0" smtClean="0">
                <a:solidFill>
                  <a:srgbClr val="FFFF00"/>
                </a:solidFill>
              </a:rPr>
              <a:t>(</a:t>
            </a:r>
            <a:r>
              <a:rPr lang="mn-MN" dirty="0" smtClean="0">
                <a:solidFill>
                  <a:srgbClr val="FFFF00"/>
                </a:solidFill>
              </a:rPr>
              <a:t>үргэлжлэл</a:t>
            </a:r>
            <a:r>
              <a:rPr lang="en-GB" dirty="0" smtClean="0">
                <a:solidFill>
                  <a:srgbClr val="FFFF00"/>
                </a:solidFill>
              </a:rPr>
              <a:t>)</a:t>
            </a:r>
            <a:endParaRPr lang="en-US" dirty="0">
              <a:solidFill>
                <a:srgbClr val="FFFF00"/>
              </a:solidFill>
            </a:endParaRPr>
          </a:p>
        </p:txBody>
      </p:sp>
      <p:sp>
        <p:nvSpPr>
          <p:cNvPr id="4" name="Content Placeholder 2"/>
          <p:cNvSpPr txBox="1">
            <a:spLocks/>
          </p:cNvSpPr>
          <p:nvPr/>
        </p:nvSpPr>
        <p:spPr>
          <a:xfrm>
            <a:off x="254968" y="1628800"/>
            <a:ext cx="8640960" cy="4645496"/>
          </a:xfrm>
          <a:prstGeom prst="rect">
            <a:avLst/>
          </a:prstGeom>
        </p:spPr>
        <p:txBody>
          <a:bodyPr>
            <a:normAutofit fontScale="92500" lnSpcReduction="10000"/>
          </a:bodyPr>
          <a:lstStyle>
            <a:lvl1pPr marL="342900" indent="-342900" algn="l" rtl="0" eaLnBrk="0" fontAlgn="base" hangingPunct="0">
              <a:spcBef>
                <a:spcPct val="20000"/>
              </a:spcBef>
              <a:spcAft>
                <a:spcPct val="0"/>
              </a:spcAft>
              <a:buClr>
                <a:srgbClr val="3C00AA"/>
              </a:buClr>
              <a:buSzPct val="70000"/>
              <a:buFont typeface="Wingdings 3" pitchFamily="18" charset="2"/>
              <a:buChar char="u"/>
              <a:defRPr sz="28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mn-MN" dirty="0" smtClean="0"/>
              <a:t>Хоолны дэглэм, амьдралын хэв маягийн зохицуулалт </a:t>
            </a:r>
            <a:r>
              <a:rPr lang="en-GB" dirty="0" smtClean="0"/>
              <a:t>(</a:t>
            </a:r>
            <a:r>
              <a:rPr lang="mn-MN" dirty="0" smtClean="0"/>
              <a:t>тамхинаас гарах, дасгал хөдөлгөөн хийх гм</a:t>
            </a:r>
            <a:r>
              <a:rPr lang="en-GB" dirty="0" smtClean="0"/>
              <a:t>)</a:t>
            </a:r>
            <a:r>
              <a:rPr lang="mn-MN" dirty="0" smtClean="0"/>
              <a:t> чухал нөлөөтэй. Амьдралын хэв маягаа өөрчилснөөр 10 жилийн хугацаанд зүрхний титэм судасны өвчнөөр өвчлөх эрсдэл </a:t>
            </a:r>
            <a:r>
              <a:rPr lang="mn-MN" b="1" dirty="0" smtClean="0">
                <a:solidFill>
                  <a:srgbClr val="FF0000"/>
                </a:solidFill>
              </a:rPr>
              <a:t>12-14 хувиа</a:t>
            </a:r>
            <a:r>
              <a:rPr lang="mn-MN" dirty="0" smtClean="0">
                <a:solidFill>
                  <a:srgbClr val="FF0000"/>
                </a:solidFill>
              </a:rPr>
              <a:t>р </a:t>
            </a:r>
            <a:r>
              <a:rPr lang="mn-MN" dirty="0" smtClean="0"/>
              <a:t>буурна. </a:t>
            </a:r>
            <a:r>
              <a:rPr lang="en-US" dirty="0"/>
              <a:t>(</a:t>
            </a:r>
            <a:r>
              <a:rPr lang="en-US" dirty="0" err="1"/>
              <a:t>Maruthur</a:t>
            </a:r>
            <a:r>
              <a:rPr lang="en-US" dirty="0"/>
              <a:t> NM 2009) </a:t>
            </a:r>
            <a:endParaRPr lang="en-US" dirty="0" smtClean="0"/>
          </a:p>
          <a:p>
            <a:pPr algn="just"/>
            <a:r>
              <a:rPr lang="mn-MN" dirty="0" smtClean="0"/>
              <a:t>Эрэгтэйчүүдтэй харьцуулахад статин болон аспирин эмчилгээ нь эмэгтэйчүүдэд анхдагч урьдчилан сэргийлэх үйлчилгээг үзүүлдэггүй. </a:t>
            </a:r>
            <a:r>
              <a:rPr lang="en-US" dirty="0"/>
              <a:t>(</a:t>
            </a:r>
            <a:r>
              <a:rPr lang="en-US" dirty="0" err="1"/>
              <a:t>Hodis</a:t>
            </a:r>
            <a:r>
              <a:rPr lang="en-US" dirty="0"/>
              <a:t> HN 2013</a:t>
            </a:r>
            <a:r>
              <a:rPr lang="en-US" dirty="0" smtClean="0"/>
              <a:t>)</a:t>
            </a:r>
          </a:p>
          <a:p>
            <a:pPr algn="just"/>
            <a:r>
              <a:rPr lang="mn-MN" dirty="0" smtClean="0"/>
              <a:t>Цэвэршилтийн насны эрүүл эмэгтэйд эстроген эмчилгээ хэрэглэснээр титэм судасны өвчин болон нас баралтын эрсдэл буурдгийг сүүлийн үеийн олон судалгаанд дүгнэжээ. </a:t>
            </a:r>
            <a:r>
              <a:rPr lang="en-US" dirty="0"/>
              <a:t>(Lobo RA 2014)</a:t>
            </a:r>
            <a:endParaRPr lang="mn-MN" dirty="0"/>
          </a:p>
          <a:p>
            <a:pPr algn="just"/>
            <a:endParaRPr lang="en-US" dirty="0"/>
          </a:p>
        </p:txBody>
      </p:sp>
      <p:sp>
        <p:nvSpPr>
          <p:cNvPr id="5" name="TextBox 4"/>
          <p:cNvSpPr txBox="1"/>
          <p:nvPr/>
        </p:nvSpPr>
        <p:spPr>
          <a:xfrm>
            <a:off x="4572000" y="188640"/>
            <a:ext cx="3672408" cy="584775"/>
          </a:xfrm>
          <a:prstGeom prst="rect">
            <a:avLst/>
          </a:prstGeom>
          <a:noFill/>
        </p:spPr>
        <p:txBody>
          <a:bodyPr wrap="square" rtlCol="0">
            <a:spAutoFit/>
          </a:bodyPr>
          <a:lstStyle/>
          <a:p>
            <a:pPr algn="r"/>
            <a:r>
              <a:rPr lang="en-GB" sz="1600" b="1" dirty="0" smtClean="0"/>
              <a:t>Prevention of Diseases after Menopause</a:t>
            </a:r>
          </a:p>
          <a:p>
            <a:pPr algn="r"/>
            <a:r>
              <a:rPr lang="en-GB" sz="1600" b="1" dirty="0" smtClean="0"/>
              <a:t>2014</a:t>
            </a:r>
            <a:endParaRPr lang="en-GB" sz="1600" b="1" dirty="0"/>
          </a:p>
        </p:txBody>
      </p:sp>
    </p:spTree>
    <p:extLst>
      <p:ext uri="{BB962C8B-B14F-4D97-AF65-F5344CB8AC3E}">
        <p14:creationId xmlns:p14="http://schemas.microsoft.com/office/powerpoint/2010/main" val="2881240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00698" y="994718"/>
            <a:ext cx="8640960" cy="778098"/>
          </a:xfrm>
          <a:prstGeom prst="rect">
            <a:avLst/>
          </a:prstGeom>
        </p:spPr>
        <p:txBody>
          <a:bodyPr/>
          <a:lstStyle>
            <a:lvl1pPr algn="ctr" rtl="0" eaLnBrk="0" fontAlgn="base" hangingPunct="0">
              <a:spcBef>
                <a:spcPct val="0"/>
              </a:spcBef>
              <a:spcAft>
                <a:spcPct val="0"/>
              </a:spcAft>
              <a:defRPr sz="3600" kern="12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Calibri" pitchFamily="34" charset="0"/>
              </a:defRPr>
            </a:lvl2pPr>
            <a:lvl3pPr algn="ctr" rtl="0" eaLnBrk="0" fontAlgn="base" hangingPunct="0">
              <a:spcBef>
                <a:spcPct val="0"/>
              </a:spcBef>
              <a:spcAft>
                <a:spcPct val="0"/>
              </a:spcAft>
              <a:defRPr sz="3600">
                <a:solidFill>
                  <a:schemeClr val="bg1"/>
                </a:solidFill>
                <a:latin typeface="Calibri" pitchFamily="34" charset="0"/>
              </a:defRPr>
            </a:lvl3pPr>
            <a:lvl4pPr algn="ctr" rtl="0" eaLnBrk="0" fontAlgn="base" hangingPunct="0">
              <a:spcBef>
                <a:spcPct val="0"/>
              </a:spcBef>
              <a:spcAft>
                <a:spcPct val="0"/>
              </a:spcAft>
              <a:defRPr sz="3600">
                <a:solidFill>
                  <a:schemeClr val="bg1"/>
                </a:solidFill>
                <a:latin typeface="Calibri" pitchFamily="34" charset="0"/>
              </a:defRPr>
            </a:lvl4pPr>
            <a:lvl5pPr algn="ctr" rtl="0" eaLnBrk="0" fontAlgn="base" hangingPunct="0">
              <a:spcBef>
                <a:spcPct val="0"/>
              </a:spcBef>
              <a:spcAft>
                <a:spcPct val="0"/>
              </a:spcAft>
              <a:defRPr sz="3600">
                <a:solidFill>
                  <a:schemeClr val="bg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mn-MN" dirty="0" smtClean="0">
                <a:solidFill>
                  <a:srgbClr val="FFFF00"/>
                </a:solidFill>
              </a:rPr>
              <a:t>Ясны сийрэгжилт, Үе мөчний архаг үрэвсэл</a:t>
            </a:r>
            <a:endParaRPr lang="en-US" dirty="0">
              <a:solidFill>
                <a:srgbClr val="FFFF00"/>
              </a:solidFill>
            </a:endParaRPr>
          </a:p>
        </p:txBody>
      </p:sp>
      <p:sp>
        <p:nvSpPr>
          <p:cNvPr id="4" name="Content Placeholder 2"/>
          <p:cNvSpPr txBox="1">
            <a:spLocks/>
          </p:cNvSpPr>
          <p:nvPr/>
        </p:nvSpPr>
        <p:spPr>
          <a:xfrm>
            <a:off x="209665" y="1772816"/>
            <a:ext cx="8640960" cy="4570216"/>
          </a:xfrm>
          <a:prstGeom prst="rect">
            <a:avLst/>
          </a:prstGeom>
        </p:spPr>
        <p:txBody>
          <a:bodyPr>
            <a:normAutofit fontScale="85000" lnSpcReduction="20000"/>
          </a:bodyPr>
          <a:lstStyle>
            <a:lvl1pPr marL="342900" indent="-342900" algn="l" rtl="0" eaLnBrk="0" fontAlgn="base" hangingPunct="0">
              <a:spcBef>
                <a:spcPct val="20000"/>
              </a:spcBef>
              <a:spcAft>
                <a:spcPct val="0"/>
              </a:spcAft>
              <a:buClr>
                <a:srgbClr val="3C00AA"/>
              </a:buClr>
              <a:buSzPct val="70000"/>
              <a:buFont typeface="Wingdings 3" pitchFamily="18" charset="2"/>
              <a:buChar char="u"/>
              <a:defRPr sz="28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mn-MN" dirty="0" smtClean="0"/>
              <a:t>50 нас хүрсэн 3 эмэгтэй тутмын нэг нь ясны сийрэгжилтээс үүдэлтэй хугарлаар өвчлөх болно. </a:t>
            </a:r>
            <a:r>
              <a:rPr lang="en-US" dirty="0"/>
              <a:t>(</a:t>
            </a:r>
            <a:r>
              <a:rPr lang="en-US" dirty="0" err="1"/>
              <a:t>Johnell</a:t>
            </a:r>
            <a:r>
              <a:rPr lang="en-US" dirty="0"/>
              <a:t> O 2005</a:t>
            </a:r>
            <a:r>
              <a:rPr lang="en-US" dirty="0" smtClean="0"/>
              <a:t>)</a:t>
            </a:r>
          </a:p>
          <a:p>
            <a:pPr algn="just"/>
            <a:r>
              <a:rPr lang="mn-MN" dirty="0" smtClean="0"/>
              <a:t>Дундаж наслалт уртасч байгаатай холбоотойгоор ясны сийрэгжилтийн өвчлөл 2050 он гэхэд </a:t>
            </a:r>
            <a:r>
              <a:rPr lang="mn-MN" b="1" dirty="0" smtClean="0">
                <a:solidFill>
                  <a:srgbClr val="FF0000"/>
                </a:solidFill>
              </a:rPr>
              <a:t>240 хувиар </a:t>
            </a:r>
            <a:r>
              <a:rPr lang="mn-MN" dirty="0" smtClean="0"/>
              <a:t>нэмэгдэх хандлагатай. </a:t>
            </a:r>
            <a:r>
              <a:rPr lang="en-US" dirty="0" smtClean="0"/>
              <a:t>(</a:t>
            </a:r>
            <a:r>
              <a:rPr lang="en-US" dirty="0" err="1" smtClean="0"/>
              <a:t>Gullberg</a:t>
            </a:r>
            <a:r>
              <a:rPr lang="en-US" dirty="0" smtClean="0"/>
              <a:t> </a:t>
            </a:r>
            <a:r>
              <a:rPr lang="en-US" dirty="0"/>
              <a:t>B 1977</a:t>
            </a:r>
            <a:r>
              <a:rPr lang="en-US" dirty="0" smtClean="0"/>
              <a:t>)</a:t>
            </a:r>
          </a:p>
          <a:p>
            <a:pPr algn="just"/>
            <a:r>
              <a:rPr lang="mn-MN" dirty="0" smtClean="0"/>
              <a:t>АНУ-д ясны сийрэгжилтээс үүдэлтэй хугаралд жилд 19 тэрбум доллар зарцуулдаг ба ташааны ясны хугарал 72 хувийг эзэлдэг. </a:t>
            </a:r>
            <a:endParaRPr lang="en-US" dirty="0" smtClean="0"/>
          </a:p>
          <a:p>
            <a:pPr algn="just"/>
            <a:r>
              <a:rPr lang="mn-MN" dirty="0" smtClean="0"/>
              <a:t>Урьдчилан сэргийлэх стратеги: тамхи татахгүй байх, архи согтууруулах ундааг хэтрүүлэхгүй хэрэглэх, глюкокортикойд бүлгийн эмийг өндөр тунгаар, урт хугацаагаар хэрэглэхээс зайлсхийх, унаж бэртэхээс сэргийлэх, тохирсон жинтэй дасгал хийх. </a:t>
            </a:r>
            <a:r>
              <a:rPr lang="en-US" dirty="0"/>
              <a:t>1200 </a:t>
            </a:r>
            <a:r>
              <a:rPr lang="mn-MN" dirty="0" smtClean="0"/>
              <a:t>мг</a:t>
            </a:r>
            <a:r>
              <a:rPr lang="en-US" dirty="0" smtClean="0"/>
              <a:t> </a:t>
            </a:r>
            <a:r>
              <a:rPr lang="mn-MN" dirty="0" smtClean="0"/>
              <a:t>кальци, </a:t>
            </a:r>
            <a:r>
              <a:rPr lang="en-US" dirty="0" smtClean="0"/>
              <a:t>600-800 </a:t>
            </a:r>
            <a:r>
              <a:rPr lang="mn-MN" dirty="0" smtClean="0"/>
              <a:t>ОУН Д амин дэм хэрэглэхийг зөвлөдөг. </a:t>
            </a:r>
            <a:r>
              <a:rPr lang="en-US" dirty="0" smtClean="0"/>
              <a:t> </a:t>
            </a:r>
            <a:endParaRPr lang="en-US" dirty="0"/>
          </a:p>
        </p:txBody>
      </p:sp>
      <p:sp>
        <p:nvSpPr>
          <p:cNvPr id="5" name="TextBox 4"/>
          <p:cNvSpPr txBox="1"/>
          <p:nvPr/>
        </p:nvSpPr>
        <p:spPr>
          <a:xfrm>
            <a:off x="4572000" y="188640"/>
            <a:ext cx="3672408" cy="584775"/>
          </a:xfrm>
          <a:prstGeom prst="rect">
            <a:avLst/>
          </a:prstGeom>
          <a:noFill/>
        </p:spPr>
        <p:txBody>
          <a:bodyPr wrap="square" rtlCol="0">
            <a:spAutoFit/>
          </a:bodyPr>
          <a:lstStyle/>
          <a:p>
            <a:pPr algn="r"/>
            <a:r>
              <a:rPr lang="en-GB" sz="1600" b="1" dirty="0" smtClean="0"/>
              <a:t>Prevention of Diseases after Menopause</a:t>
            </a:r>
          </a:p>
          <a:p>
            <a:pPr algn="r"/>
            <a:r>
              <a:rPr lang="en-GB" sz="1600" b="1" dirty="0" smtClean="0"/>
              <a:t>2014</a:t>
            </a:r>
            <a:endParaRPr lang="en-GB" sz="1600" b="1" dirty="0"/>
          </a:p>
        </p:txBody>
      </p:sp>
    </p:spTree>
    <p:extLst>
      <p:ext uri="{BB962C8B-B14F-4D97-AF65-F5344CB8AC3E}">
        <p14:creationId xmlns:p14="http://schemas.microsoft.com/office/powerpoint/2010/main" val="2283433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51520" y="1844824"/>
            <a:ext cx="8640960" cy="4392488"/>
          </a:xfrm>
          <a:prstGeom prst="rect">
            <a:avLst/>
          </a:prstGeom>
        </p:spPr>
        <p:txBody>
          <a:bodyPr>
            <a:normAutofit fontScale="70000" lnSpcReduction="20000"/>
          </a:bodyPr>
          <a:lstStyle>
            <a:lvl1pPr marL="342900" indent="-342900" algn="l" rtl="0" eaLnBrk="0" fontAlgn="base" hangingPunct="0">
              <a:spcBef>
                <a:spcPct val="20000"/>
              </a:spcBef>
              <a:spcAft>
                <a:spcPct val="0"/>
              </a:spcAft>
              <a:buClr>
                <a:srgbClr val="3C00AA"/>
              </a:buClr>
              <a:buSzPct val="70000"/>
              <a:buFont typeface="Wingdings 3" pitchFamily="18" charset="2"/>
              <a:buChar char="u"/>
              <a:defRPr sz="28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mn-MN" dirty="0" smtClean="0"/>
              <a:t>Ясны сийрэгжилтийн эрсдэлийг </a:t>
            </a:r>
            <a:r>
              <a:rPr lang="en-GB" dirty="0" smtClean="0"/>
              <a:t>FRAX </a:t>
            </a:r>
            <a:r>
              <a:rPr lang="mn-MN" dirty="0" smtClean="0"/>
              <a:t>загварын үнэлгээг ашиглан хийнэ. </a:t>
            </a:r>
          </a:p>
          <a:p>
            <a:pPr algn="just"/>
            <a:r>
              <a:rPr lang="mn-MN" dirty="0" smtClean="0"/>
              <a:t>10 жилийн хугацаанд ташааны яс хугарах эрсдэл 5 хувь байхад эмийн эмчилгээ хэрэглэх заалттай байдаг. </a:t>
            </a:r>
          </a:p>
          <a:p>
            <a:pPr algn="just"/>
            <a:r>
              <a:rPr lang="mn-MN" dirty="0" smtClean="0"/>
              <a:t>Цэвэршилтийн даавар эмчилгээ </a:t>
            </a:r>
            <a:r>
              <a:rPr lang="en-US" dirty="0" smtClean="0"/>
              <a:t>(De </a:t>
            </a:r>
            <a:r>
              <a:rPr lang="en-US" dirty="0"/>
              <a:t>Villiers TJ 2009;2012); SERMS (</a:t>
            </a:r>
            <a:r>
              <a:rPr lang="en-US" dirty="0" err="1"/>
              <a:t>Ettinger</a:t>
            </a:r>
            <a:r>
              <a:rPr lang="en-US" dirty="0"/>
              <a:t> B 1999; Lindsay R 2009</a:t>
            </a:r>
            <a:r>
              <a:rPr lang="en-US" dirty="0" smtClean="0"/>
              <a:t>)</a:t>
            </a:r>
            <a:r>
              <a:rPr lang="mn-MN" dirty="0" smtClean="0"/>
              <a:t> зэрэг эмчилгээний сонголт бий. Бисфосфонатууд, Диносумаб болон бусад урьдчилан сэргийлэх эмчилгээний үйлчилгээ хязгаарлагдмал байна. </a:t>
            </a:r>
            <a:endParaRPr lang="en-US" dirty="0" smtClean="0"/>
          </a:p>
          <a:p>
            <a:pPr algn="just"/>
            <a:r>
              <a:rPr lang="mn-MN" dirty="0"/>
              <a:t>Цэвэршилтийн дараах насанд остеартрит нь олон эмэгтэйчүүдийг зовоох түгээмэл тохиолдох өвчин юм. 2020 он гэхэд АНУ-д 59.4 сая хүн остеартритаар өвчлөх бөгөөд зөвхөн өвдөгний остеартритын тохиолдол жилд 100,000 хүн амд 240 байна. Остеартрит нь ажлын чадваргүй болгох байдлаараа зүрхний титэм судасны өвчлөлийн дараа 2-рт орж байна. </a:t>
            </a:r>
            <a:endParaRPr lang="mn-MN" dirty="0" smtClean="0"/>
          </a:p>
          <a:p>
            <a:pPr algn="just"/>
            <a:r>
              <a:rPr lang="mn-MN" dirty="0"/>
              <a:t>Артритаар өвчилж байсан гэр бүлийн түүхтэй, эсвэл цэвэршилт явагдаж эхлэх үед хөдөлгөөний идэвхгүй байгаа, үе мөч нь хөшүүн болсон хүмүүс илүүдэл жингээ хасах, физик эмчилгээ, дасгал хөдөлгөөн хийж, үрэвслээс эсрэг арга хэмжээ зэргийг авах нь чухал.</a:t>
            </a:r>
            <a:endParaRPr lang="en-US" dirty="0"/>
          </a:p>
        </p:txBody>
      </p:sp>
      <p:sp>
        <p:nvSpPr>
          <p:cNvPr id="5" name="Title 1"/>
          <p:cNvSpPr txBox="1">
            <a:spLocks/>
          </p:cNvSpPr>
          <p:nvPr/>
        </p:nvSpPr>
        <p:spPr>
          <a:xfrm>
            <a:off x="251520" y="949006"/>
            <a:ext cx="8640960" cy="778098"/>
          </a:xfrm>
          <a:prstGeom prst="rect">
            <a:avLst/>
          </a:prstGeom>
        </p:spPr>
        <p:txBody>
          <a:bodyPr/>
          <a:lstStyle>
            <a:lvl1pPr algn="ctr" rtl="0" eaLnBrk="0" fontAlgn="base" hangingPunct="0">
              <a:spcBef>
                <a:spcPct val="0"/>
              </a:spcBef>
              <a:spcAft>
                <a:spcPct val="0"/>
              </a:spcAft>
              <a:defRPr sz="3600" kern="12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Calibri" pitchFamily="34" charset="0"/>
              </a:defRPr>
            </a:lvl2pPr>
            <a:lvl3pPr algn="ctr" rtl="0" eaLnBrk="0" fontAlgn="base" hangingPunct="0">
              <a:spcBef>
                <a:spcPct val="0"/>
              </a:spcBef>
              <a:spcAft>
                <a:spcPct val="0"/>
              </a:spcAft>
              <a:defRPr sz="3600">
                <a:solidFill>
                  <a:schemeClr val="bg1"/>
                </a:solidFill>
                <a:latin typeface="Calibri" pitchFamily="34" charset="0"/>
              </a:defRPr>
            </a:lvl3pPr>
            <a:lvl4pPr algn="ctr" rtl="0" eaLnBrk="0" fontAlgn="base" hangingPunct="0">
              <a:spcBef>
                <a:spcPct val="0"/>
              </a:spcBef>
              <a:spcAft>
                <a:spcPct val="0"/>
              </a:spcAft>
              <a:defRPr sz="3600">
                <a:solidFill>
                  <a:schemeClr val="bg1"/>
                </a:solidFill>
                <a:latin typeface="Calibri" pitchFamily="34" charset="0"/>
              </a:defRPr>
            </a:lvl4pPr>
            <a:lvl5pPr algn="ctr" rtl="0" eaLnBrk="0" fontAlgn="base" hangingPunct="0">
              <a:spcBef>
                <a:spcPct val="0"/>
              </a:spcBef>
              <a:spcAft>
                <a:spcPct val="0"/>
              </a:spcAft>
              <a:defRPr sz="3600">
                <a:solidFill>
                  <a:schemeClr val="bg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mn-MN" dirty="0" smtClean="0">
                <a:solidFill>
                  <a:srgbClr val="FFFF00"/>
                </a:solidFill>
              </a:rPr>
              <a:t>Ясны сийрэгжилт, Үе мөчний архаг үрэвсэл</a:t>
            </a:r>
            <a:endParaRPr lang="en-US" dirty="0">
              <a:solidFill>
                <a:srgbClr val="FFFF00"/>
              </a:solidFill>
            </a:endParaRPr>
          </a:p>
        </p:txBody>
      </p:sp>
      <p:sp>
        <p:nvSpPr>
          <p:cNvPr id="6" name="TextBox 5"/>
          <p:cNvSpPr txBox="1"/>
          <p:nvPr/>
        </p:nvSpPr>
        <p:spPr>
          <a:xfrm>
            <a:off x="4572000" y="188640"/>
            <a:ext cx="3672408" cy="584775"/>
          </a:xfrm>
          <a:prstGeom prst="rect">
            <a:avLst/>
          </a:prstGeom>
          <a:noFill/>
        </p:spPr>
        <p:txBody>
          <a:bodyPr wrap="square" rtlCol="0">
            <a:spAutoFit/>
          </a:bodyPr>
          <a:lstStyle/>
          <a:p>
            <a:pPr algn="r"/>
            <a:r>
              <a:rPr lang="en-GB" sz="1600" b="1" dirty="0" smtClean="0"/>
              <a:t>Prevention of Diseases after Menopause</a:t>
            </a:r>
          </a:p>
          <a:p>
            <a:pPr algn="r"/>
            <a:r>
              <a:rPr lang="en-GB" sz="1600" b="1" dirty="0" smtClean="0"/>
              <a:t>2014</a:t>
            </a:r>
            <a:endParaRPr lang="en-GB" sz="1600" b="1" dirty="0"/>
          </a:p>
        </p:txBody>
      </p:sp>
    </p:spTree>
    <p:extLst>
      <p:ext uri="{BB962C8B-B14F-4D97-AF65-F5344CB8AC3E}">
        <p14:creationId xmlns:p14="http://schemas.microsoft.com/office/powerpoint/2010/main" val="2851760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69880" y="1124744"/>
            <a:ext cx="8622600" cy="706090"/>
          </a:xfrm>
          <a:prstGeom prst="rect">
            <a:avLst/>
          </a:prstGeom>
        </p:spPr>
        <p:txBody>
          <a:bodyPr>
            <a:normAutofit fontScale="67500" lnSpcReduction="20000"/>
          </a:bodyPr>
          <a:lstStyle>
            <a:lvl1pPr algn="ctr" rtl="0" eaLnBrk="0" fontAlgn="base" hangingPunct="0">
              <a:spcBef>
                <a:spcPct val="0"/>
              </a:spcBef>
              <a:spcAft>
                <a:spcPct val="0"/>
              </a:spcAft>
              <a:defRPr sz="3600" kern="12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Calibri" pitchFamily="34" charset="0"/>
              </a:defRPr>
            </a:lvl2pPr>
            <a:lvl3pPr algn="ctr" rtl="0" eaLnBrk="0" fontAlgn="base" hangingPunct="0">
              <a:spcBef>
                <a:spcPct val="0"/>
              </a:spcBef>
              <a:spcAft>
                <a:spcPct val="0"/>
              </a:spcAft>
              <a:defRPr sz="3600">
                <a:solidFill>
                  <a:schemeClr val="bg1"/>
                </a:solidFill>
                <a:latin typeface="Calibri" pitchFamily="34" charset="0"/>
              </a:defRPr>
            </a:lvl3pPr>
            <a:lvl4pPr algn="ctr" rtl="0" eaLnBrk="0" fontAlgn="base" hangingPunct="0">
              <a:spcBef>
                <a:spcPct val="0"/>
              </a:spcBef>
              <a:spcAft>
                <a:spcPct val="0"/>
              </a:spcAft>
              <a:defRPr sz="3600">
                <a:solidFill>
                  <a:schemeClr val="bg1"/>
                </a:solidFill>
                <a:latin typeface="Calibri" pitchFamily="34" charset="0"/>
              </a:defRPr>
            </a:lvl4pPr>
            <a:lvl5pPr algn="ctr" rtl="0" eaLnBrk="0" fontAlgn="base" hangingPunct="0">
              <a:spcBef>
                <a:spcPct val="0"/>
              </a:spcBef>
              <a:spcAft>
                <a:spcPct val="0"/>
              </a:spcAft>
              <a:defRPr sz="3600">
                <a:solidFill>
                  <a:schemeClr val="bg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mn-MN" b="1" dirty="0">
                <a:solidFill>
                  <a:srgbClr val="FFFF00"/>
                </a:solidFill>
              </a:rPr>
              <a:t>ТЭНЭГРЭЛ, ОЙ САНАМЖ, ТАНИН МЭДЭХҮЙН ЧАДВАР АЛДАГДАХ, СЭТГЭЛ ГУТРАЛ </a:t>
            </a:r>
            <a:endParaRPr lang="en-GB" dirty="0">
              <a:solidFill>
                <a:srgbClr val="FFFF00"/>
              </a:solidFill>
            </a:endParaRPr>
          </a:p>
        </p:txBody>
      </p:sp>
      <p:sp>
        <p:nvSpPr>
          <p:cNvPr id="4" name="Content Placeholder 2"/>
          <p:cNvSpPr txBox="1">
            <a:spLocks/>
          </p:cNvSpPr>
          <p:nvPr/>
        </p:nvSpPr>
        <p:spPr>
          <a:xfrm>
            <a:off x="269880" y="1772816"/>
            <a:ext cx="8622600" cy="4752528"/>
          </a:xfrm>
          <a:prstGeom prst="rect">
            <a:avLst/>
          </a:prstGeom>
        </p:spPr>
        <p:txBody>
          <a:bodyPr>
            <a:normAutofit fontScale="92500" lnSpcReduction="20000"/>
          </a:bodyPr>
          <a:lstStyle>
            <a:lvl1pPr marL="342900" indent="-342900" algn="l" rtl="0" eaLnBrk="0" fontAlgn="base" hangingPunct="0">
              <a:spcBef>
                <a:spcPct val="20000"/>
              </a:spcBef>
              <a:spcAft>
                <a:spcPct val="0"/>
              </a:spcAft>
              <a:buClr>
                <a:srgbClr val="3C00AA"/>
              </a:buClr>
              <a:buSzPct val="70000"/>
              <a:buFont typeface="Wingdings 3" pitchFamily="18" charset="2"/>
              <a:buChar char="u"/>
              <a:defRPr sz="28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mn-MN" dirty="0" smtClean="0"/>
              <a:t>Дэлхий </a:t>
            </a:r>
            <a:r>
              <a:rPr lang="mn-MN" dirty="0" smtClean="0"/>
              <a:t>даяар 36 сая хүн Альцхаймерын өвчнөөр өвчилсан бөгөөд энэ тоо 2030 он гэхэд 2 дахин нэмэгдэх хандлагатай. </a:t>
            </a:r>
            <a:endParaRPr lang="mn-MN" dirty="0"/>
          </a:p>
          <a:p>
            <a:pPr algn="just"/>
            <a:r>
              <a:rPr lang="mn-MN" dirty="0" smtClean="0"/>
              <a:t>Альцхаймер </a:t>
            </a:r>
            <a:r>
              <a:rPr lang="mn-MN" dirty="0"/>
              <a:t>өвчний үед </a:t>
            </a:r>
            <a:r>
              <a:rPr lang="en-US" dirty="0"/>
              <a:t>β-</a:t>
            </a:r>
            <a:r>
              <a:rPr lang="mn-MN" dirty="0"/>
              <a:t>амилойд уургийн хэмжээ ихэссэн байх нь тархи, </a:t>
            </a:r>
            <a:r>
              <a:rPr lang="mn-MN" dirty="0" smtClean="0"/>
              <a:t>нугасны </a:t>
            </a:r>
            <a:r>
              <a:rPr lang="mn-MN" dirty="0"/>
              <a:t>шингэний биохимийн шинжилгээгээр илэрнэ. Эдийн </a:t>
            </a:r>
            <a:r>
              <a:rPr lang="mn-MN" dirty="0" smtClean="0"/>
              <a:t>шинжилгээгээр </a:t>
            </a:r>
            <a:r>
              <a:rPr lang="mn-MN" dirty="0"/>
              <a:t>Альцхаймерын өөрчлөлт нь ихэвчлэн тэнэгрэх өвчнийг үүсгэдэг бусад тархины бүтцийн эмгэгүүдтэй хавсарч илэрдэг.</a:t>
            </a:r>
            <a:endParaRPr lang="en-US" dirty="0" smtClean="0"/>
          </a:p>
          <a:p>
            <a:pPr algn="just"/>
            <a:r>
              <a:rPr lang="mn-MN" dirty="0"/>
              <a:t>Насжилтийн оюуны хомсдлоос урьдчилан сэргийлэхийг дараах 3 чиглэлээр хийх заалттай: </a:t>
            </a:r>
            <a:r>
              <a:rPr lang="mn-MN" b="1" dirty="0" smtClean="0"/>
              <a:t>1.Тархины </a:t>
            </a:r>
            <a:r>
              <a:rPr lang="mn-MN" b="1" dirty="0"/>
              <a:t>эрүүл мэндээ сайжруулах</a:t>
            </a:r>
            <a:r>
              <a:rPr lang="en-GB" b="1" dirty="0"/>
              <a:t>; 2.</a:t>
            </a:r>
            <a:r>
              <a:rPr lang="mn-MN" b="1" dirty="0"/>
              <a:t> танин мэдэх чадварыг нэмэгдүүлэх, </a:t>
            </a:r>
            <a:r>
              <a:rPr lang="mn-MN" b="1" dirty="0" smtClean="0"/>
              <a:t>3</a:t>
            </a:r>
            <a:r>
              <a:rPr lang="mn-MN" b="1" dirty="0"/>
              <a:t>. Альцхаймерын өвчний эмнэлзүйн явцыг бууруулах зэрэг нь гол арга зам болно. </a:t>
            </a:r>
            <a:endParaRPr lang="en-GB" b="1" dirty="0"/>
          </a:p>
        </p:txBody>
      </p:sp>
      <p:sp>
        <p:nvSpPr>
          <p:cNvPr id="5" name="TextBox 4"/>
          <p:cNvSpPr txBox="1"/>
          <p:nvPr/>
        </p:nvSpPr>
        <p:spPr>
          <a:xfrm>
            <a:off x="4572000" y="188640"/>
            <a:ext cx="3672408" cy="584775"/>
          </a:xfrm>
          <a:prstGeom prst="rect">
            <a:avLst/>
          </a:prstGeom>
          <a:noFill/>
        </p:spPr>
        <p:txBody>
          <a:bodyPr wrap="square" rtlCol="0">
            <a:spAutoFit/>
          </a:bodyPr>
          <a:lstStyle/>
          <a:p>
            <a:pPr algn="r"/>
            <a:r>
              <a:rPr lang="en-GB" sz="1600" b="1" dirty="0" smtClean="0"/>
              <a:t>Prevention of Diseases after Menopause</a:t>
            </a:r>
          </a:p>
          <a:p>
            <a:pPr algn="r"/>
            <a:r>
              <a:rPr lang="en-GB" sz="1600" b="1" dirty="0" smtClean="0"/>
              <a:t>2014</a:t>
            </a:r>
            <a:endParaRPr lang="en-GB" sz="1600" b="1" dirty="0"/>
          </a:p>
        </p:txBody>
      </p:sp>
    </p:spTree>
    <p:extLst>
      <p:ext uri="{BB962C8B-B14F-4D97-AF65-F5344CB8AC3E}">
        <p14:creationId xmlns:p14="http://schemas.microsoft.com/office/powerpoint/2010/main" val="2855513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MS">
      <a:dk1>
        <a:srgbClr val="000000"/>
      </a:dk1>
      <a:lt1>
        <a:sysClr val="window" lastClr="FFFFFF"/>
      </a:lt1>
      <a:dk2>
        <a:srgbClr val="24246C"/>
      </a:dk2>
      <a:lt2>
        <a:srgbClr val="9797DD"/>
      </a:lt2>
      <a:accent1>
        <a:srgbClr val="0E0E2C"/>
      </a:accent1>
      <a:accent2>
        <a:srgbClr val="AC66BB"/>
      </a:accent2>
      <a:accent3>
        <a:srgbClr val="9048A0"/>
      </a:accent3>
      <a:accent4>
        <a:srgbClr val="140039"/>
      </a:accent4>
      <a:accent5>
        <a:srgbClr val="C18FCD"/>
      </a:accent5>
      <a:accent6>
        <a:srgbClr val="E0C7E6"/>
      </a:accent6>
      <a:hlink>
        <a:srgbClr val="0E0E2C"/>
      </a:hlink>
      <a:folHlink>
        <a:srgbClr val="3C3CB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2233</TotalTime>
  <Words>1261</Words>
  <Application>Microsoft Office PowerPoint</Application>
  <PresentationFormat>On-screen Show (4:3)</PresentationFormat>
  <Paragraphs>85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gompel</dc:creator>
  <cp:lastModifiedBy>tomkins</cp:lastModifiedBy>
  <cp:revision>89</cp:revision>
  <dcterms:created xsi:type="dcterms:W3CDTF">2013-08-24T17:23:10Z</dcterms:created>
  <dcterms:modified xsi:type="dcterms:W3CDTF">2014-11-06T09:29:04Z</dcterms:modified>
</cp:coreProperties>
</file>